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9" r:id="rId1"/>
    <p:sldMasterId id="2147483661" r:id="rId2"/>
    <p:sldMasterId id="2147483673" r:id="rId3"/>
    <p:sldMasterId id="2147483685" r:id="rId4"/>
    <p:sldMasterId id="2147483697" r:id="rId5"/>
    <p:sldMasterId id="2147483710" r:id="rId6"/>
  </p:sldMasterIdLst>
  <p:notesMasterIdLst>
    <p:notesMasterId r:id="rId47"/>
  </p:notesMasterIdLst>
  <p:handoutMasterIdLst>
    <p:handoutMasterId r:id="rId48"/>
  </p:handoutMasterIdLst>
  <p:sldIdLst>
    <p:sldId id="257" r:id="rId7"/>
    <p:sldId id="258" r:id="rId8"/>
    <p:sldId id="330" r:id="rId9"/>
    <p:sldId id="259" r:id="rId10"/>
    <p:sldId id="286" r:id="rId11"/>
    <p:sldId id="287" r:id="rId12"/>
    <p:sldId id="307" r:id="rId13"/>
    <p:sldId id="331" r:id="rId14"/>
    <p:sldId id="280" r:id="rId15"/>
    <p:sldId id="305" r:id="rId16"/>
    <p:sldId id="302" r:id="rId17"/>
    <p:sldId id="332" r:id="rId18"/>
    <p:sldId id="261" r:id="rId19"/>
    <p:sldId id="333" r:id="rId20"/>
    <p:sldId id="260" r:id="rId21"/>
    <p:sldId id="281" r:id="rId22"/>
    <p:sldId id="282" r:id="rId23"/>
    <p:sldId id="283" r:id="rId24"/>
    <p:sldId id="284" r:id="rId25"/>
    <p:sldId id="285" r:id="rId26"/>
    <p:sldId id="334" r:id="rId27"/>
    <p:sldId id="265" r:id="rId28"/>
    <p:sldId id="262" r:id="rId29"/>
    <p:sldId id="266" r:id="rId30"/>
    <p:sldId id="306" r:id="rId31"/>
    <p:sldId id="335" r:id="rId32"/>
    <p:sldId id="267" r:id="rId33"/>
    <p:sldId id="270" r:id="rId34"/>
    <p:sldId id="272" r:id="rId35"/>
    <p:sldId id="336" r:id="rId36"/>
    <p:sldId id="274" r:id="rId37"/>
    <p:sldId id="275" r:id="rId38"/>
    <p:sldId id="277" r:id="rId39"/>
    <p:sldId id="337" r:id="rId40"/>
    <p:sldId id="278" r:id="rId41"/>
    <p:sldId id="309" r:id="rId42"/>
    <p:sldId id="308" r:id="rId43"/>
    <p:sldId id="291" r:id="rId44"/>
    <p:sldId id="328" r:id="rId45"/>
    <p:sldId id="313" r:id="rId46"/>
  </p:sldIdLst>
  <p:sldSz cx="9144000" cy="6858000" type="screen4x3"/>
  <p:notesSz cx="7315200" cy="9601200"/>
  <p:embeddedFontLst>
    <p:embeddedFont>
      <p:font typeface="Candara" panose="020E0502030303020204" pitchFamily="34" charset="0"/>
      <p:regular r:id="rId49"/>
      <p:bold r:id="rId50"/>
      <p:italic r:id="rId51"/>
      <p:boldItalic r:id="rId52"/>
    </p:embeddedFont>
    <p:embeddedFont>
      <p:font typeface="Calibri" panose="020F0502020204030204" pitchFamily="34" charset="0"/>
      <p:regular r:id="rId53"/>
      <p:bold r:id="rId54"/>
      <p:italic r:id="rId55"/>
      <p:boldItalic r:id="rId56"/>
    </p:embeddedFont>
    <p:embeddedFont>
      <p:font typeface="Century Gothic" panose="020B0502020202020204" pitchFamily="34" charset="0"/>
      <p:regular r:id="rId57"/>
      <p:bold r:id="rId58"/>
      <p:italic r:id="rId59"/>
      <p:boldItalic r:id="rId60"/>
    </p:embeddedFont>
  </p:embeddedFontLst>
  <p:defaultTextStyle>
    <a:defPPr>
      <a:defRPr lang="en-US"/>
    </a:defPPr>
    <a:lvl1pPr algn="l" rtl="0" fontAlgn="base">
      <a:spcBef>
        <a:spcPct val="0"/>
      </a:spcBef>
      <a:spcAft>
        <a:spcPct val="0"/>
      </a:spcAft>
      <a:defRPr kern="1200">
        <a:solidFill>
          <a:schemeClr val="tx1"/>
        </a:solidFill>
        <a:latin typeface="Century Gothic" pitchFamily="34" charset="0"/>
        <a:ea typeface="+mn-ea"/>
        <a:cs typeface="Arial" charset="0"/>
      </a:defRPr>
    </a:lvl1pPr>
    <a:lvl2pPr marL="457200" algn="l" rtl="0" fontAlgn="base">
      <a:spcBef>
        <a:spcPct val="0"/>
      </a:spcBef>
      <a:spcAft>
        <a:spcPct val="0"/>
      </a:spcAft>
      <a:defRPr kern="1200">
        <a:solidFill>
          <a:schemeClr val="tx1"/>
        </a:solidFill>
        <a:latin typeface="Century Gothic" pitchFamily="34" charset="0"/>
        <a:ea typeface="+mn-ea"/>
        <a:cs typeface="Arial" charset="0"/>
      </a:defRPr>
    </a:lvl2pPr>
    <a:lvl3pPr marL="914400" algn="l" rtl="0" fontAlgn="base">
      <a:spcBef>
        <a:spcPct val="0"/>
      </a:spcBef>
      <a:spcAft>
        <a:spcPct val="0"/>
      </a:spcAft>
      <a:defRPr kern="1200">
        <a:solidFill>
          <a:schemeClr val="tx1"/>
        </a:solidFill>
        <a:latin typeface="Century Gothic" pitchFamily="34" charset="0"/>
        <a:ea typeface="+mn-ea"/>
        <a:cs typeface="Arial" charset="0"/>
      </a:defRPr>
    </a:lvl3pPr>
    <a:lvl4pPr marL="1371600" algn="l" rtl="0" fontAlgn="base">
      <a:spcBef>
        <a:spcPct val="0"/>
      </a:spcBef>
      <a:spcAft>
        <a:spcPct val="0"/>
      </a:spcAft>
      <a:defRPr kern="1200">
        <a:solidFill>
          <a:schemeClr val="tx1"/>
        </a:solidFill>
        <a:latin typeface="Century Gothic" pitchFamily="34" charset="0"/>
        <a:ea typeface="+mn-ea"/>
        <a:cs typeface="Arial" charset="0"/>
      </a:defRPr>
    </a:lvl4pPr>
    <a:lvl5pPr marL="1828800" algn="l" rtl="0" fontAlgn="base">
      <a:spcBef>
        <a:spcPct val="0"/>
      </a:spcBef>
      <a:spcAft>
        <a:spcPct val="0"/>
      </a:spcAft>
      <a:defRPr kern="1200">
        <a:solidFill>
          <a:schemeClr val="tx1"/>
        </a:solidFill>
        <a:latin typeface="Century Gothic" pitchFamily="34" charset="0"/>
        <a:ea typeface="+mn-ea"/>
        <a:cs typeface="Arial" charset="0"/>
      </a:defRPr>
    </a:lvl5pPr>
    <a:lvl6pPr marL="2286000" algn="l" defTabSz="914400" rtl="0" eaLnBrk="1" latinLnBrk="0" hangingPunct="1">
      <a:defRPr kern="1200">
        <a:solidFill>
          <a:schemeClr val="tx1"/>
        </a:solidFill>
        <a:latin typeface="Century Gothic" pitchFamily="34" charset="0"/>
        <a:ea typeface="+mn-ea"/>
        <a:cs typeface="Arial" charset="0"/>
      </a:defRPr>
    </a:lvl6pPr>
    <a:lvl7pPr marL="2743200" algn="l" defTabSz="914400" rtl="0" eaLnBrk="1" latinLnBrk="0" hangingPunct="1">
      <a:defRPr kern="1200">
        <a:solidFill>
          <a:schemeClr val="tx1"/>
        </a:solidFill>
        <a:latin typeface="Century Gothic" pitchFamily="34" charset="0"/>
        <a:ea typeface="+mn-ea"/>
        <a:cs typeface="Arial" charset="0"/>
      </a:defRPr>
    </a:lvl7pPr>
    <a:lvl8pPr marL="3200400" algn="l" defTabSz="914400" rtl="0" eaLnBrk="1" latinLnBrk="0" hangingPunct="1">
      <a:defRPr kern="1200">
        <a:solidFill>
          <a:schemeClr val="tx1"/>
        </a:solidFill>
        <a:latin typeface="Century Gothic" pitchFamily="34" charset="0"/>
        <a:ea typeface="+mn-ea"/>
        <a:cs typeface="Arial" charset="0"/>
      </a:defRPr>
    </a:lvl8pPr>
    <a:lvl9pPr marL="3657600" algn="l" defTabSz="914400" rtl="0" eaLnBrk="1" latinLnBrk="0" hangingPunct="1">
      <a:defRPr kern="1200">
        <a:solidFill>
          <a:schemeClr val="tx1"/>
        </a:solidFill>
        <a:latin typeface="Century Gothic" pitchFamily="34"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283" autoAdjust="0"/>
  </p:normalViewPr>
  <p:slideViewPr>
    <p:cSldViewPr>
      <p:cViewPr varScale="1">
        <p:scale>
          <a:sx n="98" d="100"/>
          <a:sy n="98" d="100"/>
        </p:scale>
        <p:origin x="446" y="77"/>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74" d="100"/>
          <a:sy n="74" d="100"/>
        </p:scale>
        <p:origin x="2870" y="8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notesMaster" Target="notesMasters/notesMaster1.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theme" Target="theme/theme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54" Type="http://schemas.openxmlformats.org/officeDocument/2006/relationships/font" Target="fonts/font6.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font" Target="fonts/font5.fntdata"/><Relationship Id="rId58" Type="http://schemas.openxmlformats.org/officeDocument/2006/relationships/font" Target="fonts/font10.fntdata"/><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font" Target="fonts/font1.fntdata"/><Relationship Id="rId57" Type="http://schemas.openxmlformats.org/officeDocument/2006/relationships/font" Target="fonts/font9.fntdata"/><Relationship Id="rId61"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font" Target="fonts/font4.fntdata"/><Relationship Id="rId60" Type="http://schemas.openxmlformats.org/officeDocument/2006/relationships/font" Target="fonts/font12.fntdata"/><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handoutMaster" Target="handoutMasters/handoutMaster1.xml"/><Relationship Id="rId56" Type="http://schemas.openxmlformats.org/officeDocument/2006/relationships/font" Target="fonts/font8.fntdata"/><Relationship Id="rId64" Type="http://schemas.openxmlformats.org/officeDocument/2006/relationships/tableStyles" Target="tableStyles.xml"/><Relationship Id="rId8" Type="http://schemas.openxmlformats.org/officeDocument/2006/relationships/slide" Target="slides/slide2.xml"/><Relationship Id="rId51" Type="http://schemas.openxmlformats.org/officeDocument/2006/relationships/font" Target="fonts/font3.fntdata"/><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atin typeface="Arial" charset="0"/>
              </a:defRPr>
            </a:lvl1pPr>
          </a:lstStyle>
          <a:p>
            <a:endParaRPr lang="en-US"/>
          </a:p>
        </p:txBody>
      </p:sp>
      <p:sp>
        <p:nvSpPr>
          <p:cNvPr id="68611"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300">
                <a:latin typeface="Arial" charset="0"/>
              </a:defRPr>
            </a:lvl1pPr>
          </a:lstStyle>
          <a:p>
            <a:endParaRPr lang="en-US" dirty="0"/>
          </a:p>
        </p:txBody>
      </p:sp>
      <p:sp>
        <p:nvSpPr>
          <p:cNvPr id="68612" name="Rectangle 4"/>
          <p:cNvSpPr>
            <a:spLocks noGrp="1" noChangeArrowheads="1"/>
          </p:cNvSpPr>
          <p:nvPr>
            <p:ph type="ftr" sz="quarter" idx="2"/>
          </p:nvPr>
        </p:nvSpPr>
        <p:spPr bwMode="auto">
          <a:xfrm>
            <a:off x="0" y="9120188"/>
            <a:ext cx="4724400"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atin typeface="Arial" charset="0"/>
              </a:defRPr>
            </a:lvl1pPr>
          </a:lstStyle>
          <a:p>
            <a:r>
              <a:rPr lang="en-US" dirty="0"/>
              <a:t>CEE </a:t>
            </a:r>
            <a:r>
              <a:rPr lang="en-US" dirty="0" smtClean="0"/>
              <a:t>4520</a:t>
            </a:r>
            <a:r>
              <a:rPr lang="en-US" dirty="0"/>
              <a:t>: Sustainable </a:t>
            </a:r>
            <a:r>
              <a:rPr lang="en-US" dirty="0" smtClean="0"/>
              <a:t>Safe Water on Tap</a:t>
            </a:r>
            <a:endParaRPr lang="en-US" dirty="0"/>
          </a:p>
          <a:p>
            <a:r>
              <a:rPr lang="en-US" dirty="0"/>
              <a:t>Monroe Weber-Shirk</a:t>
            </a:r>
          </a:p>
        </p:txBody>
      </p:sp>
      <p:sp>
        <p:nvSpPr>
          <p:cNvPr id="68613"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defRPr sz="1300">
                <a:latin typeface="Arial" charset="0"/>
              </a:defRPr>
            </a:lvl1pPr>
          </a:lstStyle>
          <a:p>
            <a:fld id="{E5858FC7-A491-4C1D-BE15-441EB2A2CED3}" type="slidenum">
              <a:rPr lang="en-US"/>
              <a:pPr/>
              <a:t>‹#›</a:t>
            </a:fld>
            <a:endParaRPr lang="en-US" dirty="0"/>
          </a:p>
        </p:txBody>
      </p:sp>
    </p:spTree>
    <p:extLst>
      <p:ext uri="{BB962C8B-B14F-4D97-AF65-F5344CB8AC3E}">
        <p14:creationId xmlns:p14="http://schemas.microsoft.com/office/powerpoint/2010/main" val="419025834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jpeg>
</file>

<file path=ppt/media/image14.jpeg>
</file>

<file path=ppt/media/image15.jpeg>
</file>

<file path=ppt/media/image16.jpeg>
</file>

<file path=ppt/media/image17.png>
</file>

<file path=ppt/media/image18.jpeg>
</file>

<file path=ppt/media/image19.jpeg>
</file>

<file path=ppt/media/image2.png>
</file>

<file path=ppt/media/image20.jpeg>
</file>

<file path=ppt/media/image21.jpeg>
</file>

<file path=ppt/media/image22.jpeg>
</file>

<file path=ppt/media/image3.jpeg>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atin typeface="Arial" charset="0"/>
              </a:defRPr>
            </a:lvl1pPr>
          </a:lstStyle>
          <a:p>
            <a:endParaRPr lang="en-US"/>
          </a:p>
        </p:txBody>
      </p:sp>
      <p:sp>
        <p:nvSpPr>
          <p:cNvPr id="3075"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300">
                <a:latin typeface="Arial" charset="0"/>
              </a:defRPr>
            </a:lvl1pPr>
          </a:lstStyle>
          <a:p>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ffectLst/>
        </p:spPr>
      </p:sp>
      <p:sp>
        <p:nvSpPr>
          <p:cNvPr id="3077"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078"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atin typeface="Arial" charset="0"/>
              </a:defRPr>
            </a:lvl1pPr>
          </a:lstStyle>
          <a:p>
            <a:endParaRPr lang="en-US"/>
          </a:p>
        </p:txBody>
      </p:sp>
      <p:sp>
        <p:nvSpPr>
          <p:cNvPr id="3079"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defRPr sz="1300">
                <a:latin typeface="Arial" charset="0"/>
              </a:defRPr>
            </a:lvl1pPr>
          </a:lstStyle>
          <a:p>
            <a:fld id="{7913D7C8-1D10-4E5B-8A9B-B2BE7F2B7605}" type="slidenum">
              <a:rPr lang="en-US"/>
              <a:pPr/>
              <a:t>‹#›</a:t>
            </a:fld>
            <a:endParaRPr lang="en-US"/>
          </a:p>
        </p:txBody>
      </p:sp>
    </p:spTree>
    <p:extLst>
      <p:ext uri="{BB962C8B-B14F-4D97-AF65-F5344CB8AC3E}">
        <p14:creationId xmlns:p14="http://schemas.microsoft.com/office/powerpoint/2010/main" val="238289655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442ADAA-5274-44F0-921D-DF00A526781E}" type="slidenum">
              <a:rPr lang="en-US"/>
              <a:pPr/>
              <a:t>1</a:t>
            </a:fld>
            <a:endParaRPr lang="en-US"/>
          </a:p>
        </p:txBody>
      </p:sp>
      <p:sp>
        <p:nvSpPr>
          <p:cNvPr id="10242" name="Rectangle 2"/>
          <p:cNvSpPr>
            <a:spLocks noGrp="1" noRot="1" noChangeAspect="1" noChangeArrowheads="1" noTextEdit="1"/>
          </p:cNvSpPr>
          <p:nvPr>
            <p:ph type="sldImg"/>
          </p:nvPr>
        </p:nvSpPr>
        <p:spPr>
          <a:xfrm>
            <a:off x="1258888" y="720725"/>
            <a:ext cx="4800600" cy="3600450"/>
          </a:xfrm>
          <a:ln/>
        </p:spPr>
      </p:sp>
      <p:sp>
        <p:nvSpPr>
          <p:cNvPr id="10243" name="Rectangle 3"/>
          <p:cNvSpPr>
            <a:spLocks noGrp="1" noChangeArrowheads="1"/>
          </p:cNvSpPr>
          <p:nvPr>
            <p:ph type="body" idx="1"/>
          </p:nvPr>
        </p:nvSpPr>
        <p:spPr/>
        <p:txBody>
          <a:bodyPr/>
          <a:lstStyle/>
          <a:p>
            <a:r>
              <a:rPr lang="es-HN" dirty="0" err="1" smtClean="0"/>
              <a:t>Photo</a:t>
            </a:r>
            <a:r>
              <a:rPr lang="es-HN" dirty="0" smtClean="0"/>
              <a:t> </a:t>
            </a:r>
            <a:r>
              <a:rPr lang="es-HN" dirty="0" err="1" smtClean="0"/>
              <a:t>credit</a:t>
            </a:r>
            <a:r>
              <a:rPr lang="es-HN" dirty="0" smtClean="0"/>
              <a:t> to </a:t>
            </a:r>
            <a:r>
              <a:rPr lang="es-HN" dirty="0" err="1" smtClean="0"/>
              <a:t>Yitzy</a:t>
            </a:r>
            <a:r>
              <a:rPr lang="es-HN" baseline="0" dirty="0" smtClean="0"/>
              <a:t> </a:t>
            </a:r>
            <a:r>
              <a:rPr lang="es-HN" baseline="0" dirty="0" err="1" smtClean="0"/>
              <a:t>Rosenburg</a:t>
            </a:r>
            <a:r>
              <a:rPr lang="es-HN" baseline="0" dirty="0" smtClean="0"/>
              <a:t>, 2019</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2C9F162-2C01-4ECB-A87B-348E41E27D5A}" type="slidenum">
              <a:rPr lang="en-US"/>
              <a:pPr/>
              <a:t>13</a:t>
            </a:fld>
            <a:endParaRPr lang="en-US"/>
          </a:p>
        </p:txBody>
      </p:sp>
      <p:sp>
        <p:nvSpPr>
          <p:cNvPr id="18434" name="Rectangle 2"/>
          <p:cNvSpPr>
            <a:spLocks noGrp="1" noRot="1" noChangeAspect="1" noChangeArrowheads="1" noTextEdit="1"/>
          </p:cNvSpPr>
          <p:nvPr>
            <p:ph type="sldImg"/>
          </p:nvPr>
        </p:nvSpPr>
        <p:spPr>
          <a:xfrm>
            <a:off x="1258888" y="720725"/>
            <a:ext cx="4800600" cy="3600450"/>
          </a:xfrm>
          <a:ln/>
        </p:spPr>
      </p:sp>
      <p:sp>
        <p:nvSpPr>
          <p:cNvPr id="18435"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14</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592230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9BD4C2-6548-41CB-A4CC-193E4A9222ED}" type="slidenum">
              <a:rPr lang="en-US"/>
              <a:pPr/>
              <a:t>15</a:t>
            </a:fld>
            <a:endParaRPr lang="en-US"/>
          </a:p>
        </p:txBody>
      </p:sp>
      <p:sp>
        <p:nvSpPr>
          <p:cNvPr id="16386" name="Rectangle 2"/>
          <p:cNvSpPr>
            <a:spLocks noGrp="1" noRot="1" noChangeAspect="1" noChangeArrowheads="1" noTextEdit="1"/>
          </p:cNvSpPr>
          <p:nvPr>
            <p:ph type="sldImg"/>
          </p:nvPr>
        </p:nvSpPr>
        <p:spPr>
          <a:xfrm>
            <a:off x="1258888" y="720725"/>
            <a:ext cx="4800600" cy="3600450"/>
          </a:xfrm>
          <a:ln/>
        </p:spPr>
      </p:sp>
      <p:sp>
        <p:nvSpPr>
          <p:cNvPr id="16387" name="Rectangle 3"/>
          <p:cNvSpPr>
            <a:spLocks noGrp="1" noChangeArrowheads="1"/>
          </p:cNvSpPr>
          <p:nvPr>
            <p:ph type="body" idx="1"/>
          </p:nvPr>
        </p:nvSpPr>
        <p:spPr/>
        <p:txBody>
          <a:bodyPr/>
          <a:lstStyle/>
          <a:p>
            <a:r>
              <a:rPr lang="en-US"/>
              <a:t>Realization that we were assuming that knowing how to build water treatment facilities in the US prepared students for tackling the problem anywhere on the planet.</a:t>
            </a:r>
          </a:p>
          <a:p>
            <a:r>
              <a:rPr lang="en-US"/>
              <a:t>Issues of scale and resources (human, capital)</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7C024A-CB06-424F-8E2C-98F4A281D156}" type="slidenum">
              <a:rPr lang="en-US"/>
              <a:pPr/>
              <a:t>16</a:t>
            </a:fld>
            <a:endParaRPr lang="en-US"/>
          </a:p>
        </p:txBody>
      </p:sp>
      <p:sp>
        <p:nvSpPr>
          <p:cNvPr id="59394" name="Rectangle 2"/>
          <p:cNvSpPr>
            <a:spLocks noGrp="1" noRot="1" noChangeAspect="1" noChangeArrowheads="1" noTextEdit="1"/>
          </p:cNvSpPr>
          <p:nvPr>
            <p:ph type="sldImg"/>
          </p:nvPr>
        </p:nvSpPr>
        <p:spPr>
          <a:xfrm>
            <a:off x="1258888" y="720725"/>
            <a:ext cx="4800600" cy="3600450"/>
          </a:xfrm>
          <a:ln/>
        </p:spPr>
      </p:sp>
      <p:sp>
        <p:nvSpPr>
          <p:cNvPr id="59395"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5F6BC2-40B8-4370-9F70-DA74BEEB221D}" type="slidenum">
              <a:rPr lang="en-US"/>
              <a:pPr/>
              <a:t>17</a:t>
            </a:fld>
            <a:endParaRPr lang="en-US"/>
          </a:p>
        </p:txBody>
      </p:sp>
      <p:sp>
        <p:nvSpPr>
          <p:cNvPr id="61442" name="Rectangle 2"/>
          <p:cNvSpPr>
            <a:spLocks noGrp="1" noRot="1" noChangeAspect="1" noChangeArrowheads="1" noTextEdit="1"/>
          </p:cNvSpPr>
          <p:nvPr>
            <p:ph type="sldImg"/>
          </p:nvPr>
        </p:nvSpPr>
        <p:spPr>
          <a:xfrm>
            <a:off x="1258888" y="720725"/>
            <a:ext cx="4800600" cy="3600450"/>
          </a:xfrm>
          <a:ln/>
        </p:spPr>
      </p:sp>
      <p:sp>
        <p:nvSpPr>
          <p:cNvPr id="6144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6AF750-1A31-4C94-980F-E0EB600ACBB7}" type="slidenum">
              <a:rPr lang="en-US"/>
              <a:pPr/>
              <a:t>18</a:t>
            </a:fld>
            <a:endParaRPr lang="en-US"/>
          </a:p>
        </p:txBody>
      </p:sp>
      <p:sp>
        <p:nvSpPr>
          <p:cNvPr id="63490" name="Rectangle 2"/>
          <p:cNvSpPr>
            <a:spLocks noGrp="1" noRot="1" noChangeAspect="1" noChangeArrowheads="1" noTextEdit="1"/>
          </p:cNvSpPr>
          <p:nvPr>
            <p:ph type="sldImg"/>
          </p:nvPr>
        </p:nvSpPr>
        <p:spPr>
          <a:xfrm>
            <a:off x="1258888" y="720725"/>
            <a:ext cx="4800600" cy="3600450"/>
          </a:xfrm>
          <a:ln/>
        </p:spPr>
      </p:sp>
      <p:sp>
        <p:nvSpPr>
          <p:cNvPr id="63491"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EA9DB3C-8AF6-463E-973D-3273A238415E}" type="slidenum">
              <a:rPr lang="en-US"/>
              <a:pPr/>
              <a:t>19</a:t>
            </a:fld>
            <a:endParaRPr lang="en-US"/>
          </a:p>
        </p:txBody>
      </p:sp>
      <p:sp>
        <p:nvSpPr>
          <p:cNvPr id="65538" name="Rectangle 2"/>
          <p:cNvSpPr>
            <a:spLocks noGrp="1" noRot="1" noChangeAspect="1" noChangeArrowheads="1" noTextEdit="1"/>
          </p:cNvSpPr>
          <p:nvPr>
            <p:ph type="sldImg"/>
          </p:nvPr>
        </p:nvSpPr>
        <p:spPr>
          <a:xfrm>
            <a:off x="1258888" y="720725"/>
            <a:ext cx="4800600" cy="3600450"/>
          </a:xfrm>
          <a:ln/>
        </p:spPr>
      </p:sp>
      <p:sp>
        <p:nvSpPr>
          <p:cNvPr id="65539"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3EBE005-C7D7-49D9-AFC5-0F962233361B}" type="slidenum">
              <a:rPr lang="en-US"/>
              <a:pPr/>
              <a:t>20</a:t>
            </a:fld>
            <a:endParaRPr lang="en-US"/>
          </a:p>
        </p:txBody>
      </p:sp>
      <p:sp>
        <p:nvSpPr>
          <p:cNvPr id="67586" name="Rectangle 2"/>
          <p:cNvSpPr>
            <a:spLocks noGrp="1" noRot="1" noChangeAspect="1" noChangeArrowheads="1" noTextEdit="1"/>
          </p:cNvSpPr>
          <p:nvPr>
            <p:ph type="sldImg"/>
          </p:nvPr>
        </p:nvSpPr>
        <p:spPr>
          <a:xfrm>
            <a:off x="1258888" y="720725"/>
            <a:ext cx="4800600" cy="3600450"/>
          </a:xfrm>
          <a:ln/>
        </p:spPr>
      </p:sp>
      <p:sp>
        <p:nvSpPr>
          <p:cNvPr id="67587"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21</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470597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767B70-F6DC-4D57-80E6-D98D120766C2}" type="slidenum">
              <a:rPr lang="en-US"/>
              <a:pPr/>
              <a:t>22</a:t>
            </a:fld>
            <a:endParaRPr lang="en-US"/>
          </a:p>
        </p:txBody>
      </p:sp>
      <p:sp>
        <p:nvSpPr>
          <p:cNvPr id="26626" name="Rectangle 2"/>
          <p:cNvSpPr>
            <a:spLocks noGrp="1" noRot="1" noChangeAspect="1" noChangeArrowheads="1" noTextEdit="1"/>
          </p:cNvSpPr>
          <p:nvPr>
            <p:ph type="sldImg"/>
          </p:nvPr>
        </p:nvSpPr>
        <p:spPr>
          <a:xfrm>
            <a:off x="1258888" y="720725"/>
            <a:ext cx="4800600" cy="3600450"/>
          </a:xfrm>
          <a:ln/>
        </p:spPr>
      </p:sp>
      <p:sp>
        <p:nvSpPr>
          <p:cNvPr id="26627" name="Rectangle 3"/>
          <p:cNvSpPr>
            <a:spLocks noGrp="1" noChangeArrowheads="1"/>
          </p:cNvSpPr>
          <p:nvPr>
            <p:ph type="body" idx="1"/>
          </p:nvPr>
        </p:nvSpPr>
        <p:spPr/>
        <p:txBody>
          <a:bodyPr/>
          <a:lstStyle/>
          <a:p>
            <a:r>
              <a:rPr lang="en-US"/>
              <a:t>Dead: no! We need to be playing a major role in improving public health and in protecting the environment from human waste and </a:t>
            </a:r>
          </a:p>
          <a:p>
            <a:r>
              <a:rPr lang="en-US"/>
              <a:t>Already understood: Many things are well understood. Others need much more research (coming up)</a:t>
            </a:r>
          </a:p>
          <a:p>
            <a:r>
              <a:rPr lang="en-US"/>
              <a:t>Same solutions: Many of our solutions are 80 years old. But our 80 year old solutions haven’t provided everyone with decent water and sanitation. So we need new solutions that can be implemented where the constraints are more severe.</a:t>
            </a:r>
          </a:p>
          <a:p>
            <a:r>
              <a:rPr lang="en-US"/>
              <a:t>Known technologies: Same as previous argument. The known technologies may not be the best solution to the new types of problems we are trying to solve. And every situation requires a new assessment of which technologies are best.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2</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58EE38-1188-42B0-9B6A-2AD43BA75EB1}" type="slidenum">
              <a:rPr lang="en-US"/>
              <a:pPr/>
              <a:t>23</a:t>
            </a:fld>
            <a:endParaRPr lang="en-US"/>
          </a:p>
        </p:txBody>
      </p:sp>
      <p:sp>
        <p:nvSpPr>
          <p:cNvPr id="20482" name="Rectangle 2"/>
          <p:cNvSpPr>
            <a:spLocks noGrp="1" noRot="1" noChangeAspect="1" noChangeArrowheads="1" noTextEdit="1"/>
          </p:cNvSpPr>
          <p:nvPr>
            <p:ph type="sldImg"/>
          </p:nvPr>
        </p:nvSpPr>
        <p:spPr>
          <a:xfrm>
            <a:off x="1258888" y="720725"/>
            <a:ext cx="4800600" cy="3600450"/>
          </a:xfrm>
          <a:ln/>
        </p:spPr>
      </p:sp>
      <p:sp>
        <p:nvSpPr>
          <p:cNvPr id="20483" name="Rectangle 3"/>
          <p:cNvSpPr>
            <a:spLocks noGrp="1" noChangeArrowheads="1"/>
          </p:cNvSpPr>
          <p:nvPr>
            <p:ph type="body" idx="1"/>
          </p:nvPr>
        </p:nvSpPr>
        <p:spPr/>
        <p:txBody>
          <a:bodyPr/>
          <a:lstStyle/>
          <a:p>
            <a:r>
              <a:rPr lang="en-US" dirty="0"/>
              <a:t>Much to learn</a:t>
            </a:r>
          </a:p>
          <a:p>
            <a:r>
              <a:rPr lang="en-US" dirty="0"/>
              <a:t>The potential for improving the well being of humans and of the planet is enormous</a:t>
            </a:r>
          </a:p>
          <a:p>
            <a:r>
              <a:rPr lang="en-US" dirty="0"/>
              <a:t>The challenge: to make the same progress in water supply as we are making in the hot sciences.</a:t>
            </a:r>
          </a:p>
          <a:p>
            <a:r>
              <a:rPr lang="en-US" dirty="0"/>
              <a:t>Nano technology</a:t>
            </a:r>
            <a:r>
              <a:rPr lang="en-US" baseline="0" dirty="0"/>
              <a:t> is really cool. Nanotechnology isn’t going to provide the world with safe drinking water, food, or transportation networks. Some engineers should definitely explore nanotechnologies. More engineers should develop efficient and sustainable infrastructure for a healthy society.</a:t>
            </a:r>
            <a:endParaRPr lang="en-US" dirty="0"/>
          </a:p>
          <a:p>
            <a:r>
              <a:rPr lang="en-US" dirty="0"/>
              <a:t>This is science that is directly connected to the messiness of the real world. The problems can’t be solved exclusively in the lab (although there are many technical challenges that need laboratory investigations).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81E066C-DD1A-498E-B428-3D785BA8B443}" type="slidenum">
              <a:rPr lang="en-US"/>
              <a:pPr/>
              <a:t>24</a:t>
            </a:fld>
            <a:endParaRPr lang="en-US"/>
          </a:p>
        </p:txBody>
      </p:sp>
      <p:sp>
        <p:nvSpPr>
          <p:cNvPr id="28674" name="Rectangle 2"/>
          <p:cNvSpPr>
            <a:spLocks noGrp="1" noRot="1" noChangeAspect="1" noChangeArrowheads="1" noTextEdit="1"/>
          </p:cNvSpPr>
          <p:nvPr>
            <p:ph type="sldImg"/>
          </p:nvPr>
        </p:nvSpPr>
        <p:spPr>
          <a:ln/>
        </p:spPr>
      </p:sp>
      <p:sp>
        <p:nvSpPr>
          <p:cNvPr id="286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26</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6950772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5B48DC-F763-4EF8-B9E0-1BE87EF28220}" type="slidenum">
              <a:rPr lang="en-US"/>
              <a:pPr/>
              <a:t>27</a:t>
            </a:fld>
            <a:endParaRPr lang="en-US"/>
          </a:p>
        </p:txBody>
      </p:sp>
      <p:sp>
        <p:nvSpPr>
          <p:cNvPr id="30722" name="Rectangle 2"/>
          <p:cNvSpPr>
            <a:spLocks noGrp="1" noRot="1" noChangeAspect="1" noChangeArrowheads="1" noTextEdit="1"/>
          </p:cNvSpPr>
          <p:nvPr>
            <p:ph type="sldImg"/>
          </p:nvPr>
        </p:nvSpPr>
        <p:spPr>
          <a:xfrm>
            <a:off x="1258888" y="720725"/>
            <a:ext cx="4800600" cy="3600450"/>
          </a:xfrm>
          <a:ln/>
        </p:spPr>
      </p:sp>
      <p:sp>
        <p:nvSpPr>
          <p:cNvPr id="3072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126119A-FBAE-4F67-8CBB-37C961EB217F}" type="slidenum">
              <a:rPr lang="en-US"/>
              <a:pPr/>
              <a:t>28</a:t>
            </a:fld>
            <a:endParaRPr lang="en-US"/>
          </a:p>
        </p:txBody>
      </p:sp>
      <p:sp>
        <p:nvSpPr>
          <p:cNvPr id="36866" name="Rectangle 2"/>
          <p:cNvSpPr>
            <a:spLocks noGrp="1" noRot="1" noChangeAspect="1" noChangeArrowheads="1" noTextEdit="1"/>
          </p:cNvSpPr>
          <p:nvPr>
            <p:ph type="sldImg"/>
          </p:nvPr>
        </p:nvSpPr>
        <p:spPr>
          <a:xfrm>
            <a:off x="1258888" y="720725"/>
            <a:ext cx="4800600" cy="3600450"/>
          </a:xfrm>
          <a:ln/>
        </p:spPr>
      </p:sp>
      <p:sp>
        <p:nvSpPr>
          <p:cNvPr id="36867" name="Rectangle 3"/>
          <p:cNvSpPr>
            <a:spLocks noGrp="1" noChangeArrowheads="1"/>
          </p:cNvSpPr>
          <p:nvPr>
            <p:ph type="body" idx="1"/>
          </p:nvPr>
        </p:nvSpPr>
        <p:spPr/>
        <p:txBody>
          <a:bodyPr/>
          <a:lstStyle/>
          <a:p>
            <a:r>
              <a:rPr lang="en-US"/>
              <a:t>http://www.abacon.com/commstudies/groups/groupthink.html</a:t>
            </a:r>
          </a:p>
          <a:p>
            <a:r>
              <a:rPr lang="en-US"/>
              <a:t>Create a climate where disagreement is welcomed</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3A5466-8109-4799-B6AC-FC9E5FB15DA8}" type="slidenum">
              <a:rPr lang="en-US"/>
              <a:pPr/>
              <a:t>29</a:t>
            </a:fld>
            <a:endParaRPr lang="en-US"/>
          </a:p>
        </p:txBody>
      </p:sp>
      <p:sp>
        <p:nvSpPr>
          <p:cNvPr id="40962" name="Rectangle 2"/>
          <p:cNvSpPr>
            <a:spLocks noGrp="1" noRot="1" noChangeAspect="1" noChangeArrowheads="1" noTextEdit="1"/>
          </p:cNvSpPr>
          <p:nvPr>
            <p:ph type="sldImg"/>
          </p:nvPr>
        </p:nvSpPr>
        <p:spPr>
          <a:xfrm>
            <a:off x="1258888" y="720725"/>
            <a:ext cx="4800600" cy="3600450"/>
          </a:xfrm>
          <a:ln/>
        </p:spPr>
      </p:sp>
      <p:sp>
        <p:nvSpPr>
          <p:cNvPr id="40963" name="Rectangle 3"/>
          <p:cNvSpPr>
            <a:spLocks noGrp="1" noChangeArrowheads="1"/>
          </p:cNvSpPr>
          <p:nvPr>
            <p:ph type="body" idx="1"/>
          </p:nvPr>
        </p:nvSpPr>
        <p:spPr/>
        <p:txBody>
          <a:bodyPr/>
          <a:lstStyle/>
          <a:p>
            <a:r>
              <a:rPr lang="en-US" dirty="0"/>
              <a:t>Dissenters are stupid</a:t>
            </a:r>
          </a:p>
          <a:p>
            <a:r>
              <a:rPr lang="en-US" dirty="0"/>
              <a:t>We are too often operating under</a:t>
            </a:r>
            <a:r>
              <a:rPr lang="en-US" baseline="0" dirty="0"/>
              <a:t> the assumption that the person in the front of the room knows everything and the student role is to soak up the knowledge.</a:t>
            </a:r>
            <a:endParaRPr lang="en-US" dirty="0"/>
          </a:p>
          <a:p>
            <a:endParaRPr lang="en-US" dirty="0"/>
          </a:p>
          <a:p>
            <a:r>
              <a:rPr lang="en-US" dirty="0"/>
              <a:t>As the problems become more complex with multiple objectives the need to explore alternatives becomes very important.</a:t>
            </a:r>
          </a:p>
          <a:p>
            <a:endParaRPr lang="en-US" dirty="0"/>
          </a:p>
          <a:p>
            <a:r>
              <a:rPr lang="en-US" dirty="0"/>
              <a:t>How</a:t>
            </a:r>
            <a:r>
              <a:rPr lang="en-US" baseline="0" dirty="0"/>
              <a:t> is water cleaned in an AguaClara plant?</a:t>
            </a:r>
            <a:endParaRPr lang="en-US" dirty="0"/>
          </a:p>
          <a:p>
            <a:endParaRPr lang="en-US" dirty="0"/>
          </a:p>
          <a:p>
            <a:r>
              <a:rPr lang="en-US" dirty="0"/>
              <a:t>Disagreements are encouraged!</a:t>
            </a:r>
          </a:p>
          <a:p>
            <a:r>
              <a:rPr lang="en-US" dirty="0"/>
              <a:t>Always look for the evidence and assess the evidence yourself. Beware of poorly substantiated conclusions.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30</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068782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D9AE2FF-B5EE-44F7-A308-91ACE7B8A40B}" type="slidenum">
              <a:rPr lang="en-US"/>
              <a:pPr/>
              <a:t>31</a:t>
            </a:fld>
            <a:endParaRPr lang="en-US"/>
          </a:p>
        </p:txBody>
      </p:sp>
      <p:sp>
        <p:nvSpPr>
          <p:cNvPr id="45058" name="Rectangle 2"/>
          <p:cNvSpPr>
            <a:spLocks noGrp="1" noRot="1" noChangeAspect="1" noChangeArrowheads="1" noTextEdit="1"/>
          </p:cNvSpPr>
          <p:nvPr>
            <p:ph type="sldImg"/>
          </p:nvPr>
        </p:nvSpPr>
        <p:spPr>
          <a:xfrm>
            <a:off x="1258888" y="720725"/>
            <a:ext cx="4800600" cy="3600450"/>
          </a:xfrm>
          <a:ln/>
        </p:spPr>
      </p:sp>
      <p:sp>
        <p:nvSpPr>
          <p:cNvPr id="45059" name="Rectangle 3"/>
          <p:cNvSpPr>
            <a:spLocks noGrp="1" noChangeArrowheads="1"/>
          </p:cNvSpPr>
          <p:nvPr>
            <p:ph type="body" idx="1"/>
          </p:nvPr>
        </p:nvSpPr>
        <p:spPr/>
        <p:txBody>
          <a:bodyPr/>
          <a:lstStyle/>
          <a:p>
            <a:endParaRPr lang="es-HN"/>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1E662A8-D497-4C6E-9A6B-73C4744D5E28}" type="slidenum">
              <a:rPr lang="en-US"/>
              <a:pPr/>
              <a:t>32</a:t>
            </a:fld>
            <a:endParaRPr lang="en-US"/>
          </a:p>
        </p:txBody>
      </p:sp>
      <p:sp>
        <p:nvSpPr>
          <p:cNvPr id="47106" name="Rectangle 2"/>
          <p:cNvSpPr>
            <a:spLocks noGrp="1" noRot="1" noChangeAspect="1" noChangeArrowheads="1" noTextEdit="1"/>
          </p:cNvSpPr>
          <p:nvPr>
            <p:ph type="sldImg"/>
          </p:nvPr>
        </p:nvSpPr>
        <p:spPr>
          <a:xfrm>
            <a:off x="1258888" y="720725"/>
            <a:ext cx="4800600" cy="3600450"/>
          </a:xfrm>
          <a:ln/>
        </p:spPr>
      </p:sp>
      <p:sp>
        <p:nvSpPr>
          <p:cNvPr id="47107" name="Rectangle 3"/>
          <p:cNvSpPr>
            <a:spLocks noGrp="1" noChangeArrowheads="1"/>
          </p:cNvSpPr>
          <p:nvPr>
            <p:ph type="body" idx="1"/>
          </p:nvPr>
        </p:nvSpPr>
        <p:spPr/>
        <p:txBody>
          <a:bodyPr/>
          <a:lstStyle/>
          <a:p>
            <a:r>
              <a:rPr lang="en-US"/>
              <a:t>http://www.sciencedirect.com/science?_ob=MImg&amp;_imagekey=B6V73-45FSRSX-1-K&amp;_cdi=5831&amp;_orig=browse&amp;_coverDate=09/30/2002&amp;_sk=999639984&amp;view=c&amp;wchp=dGLbVtb-zSkzS&amp;_acct=C000022719&amp;_version=1&amp;_userid=492137&amp;md5=fffe3104bff87c2e91320230a4a97810&amp;ie=f.pdf</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FA71CD-E95D-4007-A98C-1544D3925C3D}" type="slidenum">
              <a:rPr lang="en-US"/>
              <a:pPr/>
              <a:t>33</a:t>
            </a:fld>
            <a:endParaRPr lang="en-US"/>
          </a:p>
        </p:txBody>
      </p:sp>
      <p:sp>
        <p:nvSpPr>
          <p:cNvPr id="51202" name="Rectangle 2"/>
          <p:cNvSpPr>
            <a:spLocks noGrp="1" noRot="1" noChangeAspect="1" noChangeArrowheads="1" noTextEdit="1"/>
          </p:cNvSpPr>
          <p:nvPr>
            <p:ph type="sldImg"/>
          </p:nvPr>
        </p:nvSpPr>
        <p:spPr>
          <a:xfrm>
            <a:off x="1258888" y="720725"/>
            <a:ext cx="4800600" cy="3600450"/>
          </a:xfrm>
          <a:ln/>
        </p:spPr>
      </p:sp>
      <p:sp>
        <p:nvSpPr>
          <p:cNvPr id="5120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3</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8660397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34</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8694477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C25055-D127-4D61-A946-79D95BBCC350}" type="slidenum">
              <a:rPr lang="en-US"/>
              <a:pPr/>
              <a:t>35</a:t>
            </a:fld>
            <a:endParaRPr lang="en-US"/>
          </a:p>
        </p:txBody>
      </p:sp>
      <p:sp>
        <p:nvSpPr>
          <p:cNvPr id="53250" name="Rectangle 2"/>
          <p:cNvSpPr>
            <a:spLocks noGrp="1" noRot="1" noChangeAspect="1" noChangeArrowheads="1" noTextEdit="1"/>
          </p:cNvSpPr>
          <p:nvPr>
            <p:ph type="sldImg"/>
          </p:nvPr>
        </p:nvSpPr>
        <p:spPr>
          <a:xfrm>
            <a:off x="1258888" y="720725"/>
            <a:ext cx="4800600" cy="3600450"/>
          </a:xfrm>
          <a:ln/>
        </p:spPr>
      </p:sp>
      <p:sp>
        <p:nvSpPr>
          <p:cNvPr id="53251" name="Rectangle 3"/>
          <p:cNvSpPr>
            <a:spLocks noGrp="1" noChangeArrowheads="1"/>
          </p:cNvSpPr>
          <p:nvPr>
            <p:ph type="body" idx="1"/>
          </p:nvPr>
        </p:nvSpPr>
        <p:spPr/>
        <p:txBody>
          <a:bodyPr/>
          <a:lstStyle/>
          <a:p>
            <a:r>
              <a:rPr lang="en-US">
                <a:solidFill>
                  <a:schemeClr val="folHlink"/>
                </a:solidFill>
              </a:rPr>
              <a:t>Sustainable Small-Scale Water Supplies</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E77417-A55A-4F2F-95E0-22264E608193}" type="slidenum">
              <a:rPr lang="en-US"/>
              <a:pPr/>
              <a:t>39</a:t>
            </a:fld>
            <a:endParaRPr lang="en-US"/>
          </a:p>
        </p:txBody>
      </p:sp>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p:txBody>
          <a:bodyPr/>
          <a:lstStyle/>
          <a:p>
            <a:endParaRPr lang="es-HN"/>
          </a:p>
        </p:txBody>
      </p:sp>
    </p:spTree>
    <p:extLst>
      <p:ext uri="{BB962C8B-B14F-4D97-AF65-F5344CB8AC3E}">
        <p14:creationId xmlns:p14="http://schemas.microsoft.com/office/powerpoint/2010/main" val="45848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448C7A-91FB-4C2A-835D-64F911ECC420}" type="slidenum">
              <a:rPr lang="en-US"/>
              <a:pPr/>
              <a:t>4</a:t>
            </a:fld>
            <a:endParaRPr lang="en-US"/>
          </a:p>
        </p:txBody>
      </p:sp>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300" dirty="0">
              <a:latin typeface="+mn-lt"/>
            </a:endParaRPr>
          </a:p>
          <a:p>
            <a:r>
              <a:rPr lang="en-US" dirty="0"/>
              <a:t>Knowledge generation (project) courses</a:t>
            </a:r>
          </a:p>
          <a:p>
            <a:pPr lvl="1"/>
            <a:r>
              <a:rPr lang="en-US" dirty="0"/>
              <a:t>Students learn from students with more expertise</a:t>
            </a:r>
          </a:p>
          <a:p>
            <a:pPr lvl="1"/>
            <a:r>
              <a:rPr lang="en-US" dirty="0"/>
              <a:t>Students generate new knowledge!</a:t>
            </a:r>
          </a:p>
          <a:p>
            <a:pPr lvl="1"/>
            <a:r>
              <a:rPr lang="en-US" dirty="0"/>
              <a:t>Knowledge flow is in multiple directions</a:t>
            </a:r>
          </a:p>
          <a:p>
            <a:pPr lvl="1"/>
            <a:r>
              <a:rPr lang="en-US" dirty="0"/>
              <a:t>Students can take the project courses multiple times from first year to Master of Engineering</a:t>
            </a:r>
          </a:p>
          <a:p>
            <a:r>
              <a:rPr lang="en-US" dirty="0"/>
              <a:t>Knowledge synthesis courses</a:t>
            </a:r>
          </a:p>
          <a:p>
            <a:pPr lvl="1"/>
            <a:r>
              <a:rPr lang="en-US" dirty="0"/>
              <a:t>Material includes recently generated knowledge</a:t>
            </a:r>
          </a:p>
          <a:p>
            <a:endParaRPr lang="en-US" sz="1300" dirty="0">
              <a:latin typeface="+mn-lt"/>
            </a:endParaRPr>
          </a:p>
          <a:p>
            <a:endParaRPr lang="en-US" sz="1300" dirty="0">
              <a:latin typeface="+mn-lt"/>
            </a:endParaRPr>
          </a:p>
          <a:p>
            <a:endParaRPr lang="en-US" sz="1300" dirty="0">
              <a:latin typeface="+mn-lt"/>
            </a:endParaRPr>
          </a:p>
          <a:p>
            <a:endParaRPr lang="en-US" sz="1300" dirty="0">
              <a:latin typeface="+mn-lt"/>
            </a:endParaRPr>
          </a:p>
          <a:p>
            <a:r>
              <a:rPr lang="en-US" sz="1300" dirty="0">
                <a:latin typeface="+mn-lt"/>
              </a:rPr>
              <a:t>Amanda Crawford-</a:t>
            </a:r>
            <a:r>
              <a:rPr lang="en-US" sz="1300" dirty="0" err="1">
                <a:latin typeface="+mn-lt"/>
              </a:rPr>
              <a:t>Staub</a:t>
            </a:r>
            <a:endParaRPr lang="en-US" sz="1300" dirty="0">
              <a:latin typeface="+mn-lt"/>
            </a:endParaRPr>
          </a:p>
          <a:p>
            <a:r>
              <a:rPr lang="en-US" sz="1300" dirty="0">
                <a:latin typeface="+mn-lt"/>
              </a:rPr>
              <a:t>Student Relations and Strategic Partnerships Associate</a:t>
            </a:r>
          </a:p>
          <a:p>
            <a:r>
              <a:rPr lang="en-US" dirty="0"/>
              <a:t>Study abroad, short term programs into curriculum, talk with many universities</a:t>
            </a:r>
          </a:p>
          <a:p>
            <a:r>
              <a:rPr lang="en-US" dirty="0"/>
              <a:t>By and large u’s are trying</a:t>
            </a:r>
            <a:r>
              <a:rPr lang="en-US" baseline="0" dirty="0"/>
              <a:t> to integrate short term programs.</a:t>
            </a:r>
          </a:p>
          <a:p>
            <a:r>
              <a:rPr lang="en-US" baseline="0" dirty="0"/>
              <a:t>One course, one trip model is actually relatively new.</a:t>
            </a:r>
          </a:p>
          <a:p>
            <a:r>
              <a:rPr lang="en-US" baseline="0" dirty="0"/>
              <a:t>Old model was lecture on the trip.</a:t>
            </a:r>
          </a:p>
          <a:p>
            <a:endParaRPr lang="en-US" baseline="0" dirty="0"/>
          </a:p>
          <a:p>
            <a:r>
              <a:rPr lang="en-US" baseline="0" dirty="0"/>
              <a:t>Haven’t seen anything as extensive and well developed at other universities.</a:t>
            </a:r>
          </a:p>
          <a:p>
            <a:r>
              <a:rPr lang="en-US" baseline="0" dirty="0"/>
              <a:t>Model with multiple courses is unique.</a:t>
            </a:r>
          </a:p>
          <a:p>
            <a:endParaRPr lang="en-US" baseline="0" dirty="0"/>
          </a:p>
          <a:p>
            <a:r>
              <a:rPr lang="en-US" baseline="0" dirty="0"/>
              <a:t>70% of our students come from STEM. </a:t>
            </a:r>
          </a:p>
          <a:p>
            <a:r>
              <a:rPr lang="en-US" baseline="0" dirty="0"/>
              <a:t>Students are looking for something more than the short trip experience.</a:t>
            </a:r>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C8C67A4B-1494-4E90-B571-211DA147E077}" type="slidenum">
              <a:rPr lang="en-US" smtClean="0"/>
              <a:t>7</a:t>
            </a:fld>
            <a:endParaRPr lang="en-US"/>
          </a:p>
        </p:txBody>
      </p:sp>
    </p:spTree>
    <p:extLst>
      <p:ext uri="{BB962C8B-B14F-4D97-AF65-F5344CB8AC3E}">
        <p14:creationId xmlns:p14="http://schemas.microsoft.com/office/powerpoint/2010/main" val="14708803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8</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4068427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8845AC-0209-4FA5-B9FE-E78A6BD860AA}" type="slidenum">
              <a:rPr lang="en-US"/>
              <a:pPr/>
              <a:t>9</a:t>
            </a:fld>
            <a:endParaRPr lang="en-US"/>
          </a:p>
        </p:txBody>
      </p:sp>
      <p:sp>
        <p:nvSpPr>
          <p:cNvPr id="57346" name="Rectangle 2"/>
          <p:cNvSpPr>
            <a:spLocks noGrp="1" noRot="1" noChangeAspect="1" noChangeArrowheads="1" noTextEdit="1"/>
          </p:cNvSpPr>
          <p:nvPr>
            <p:ph type="sldImg"/>
          </p:nvPr>
        </p:nvSpPr>
        <p:spPr>
          <a:xfrm>
            <a:off x="1258888" y="720725"/>
            <a:ext cx="4800600" cy="3600450"/>
          </a:xfrm>
          <a:ln/>
        </p:spPr>
      </p:sp>
      <p:sp>
        <p:nvSpPr>
          <p:cNvPr id="57347" name="Rectangle 3"/>
          <p:cNvSpPr>
            <a:spLocks noGrp="1" noChangeArrowheads="1"/>
          </p:cNvSpPr>
          <p:nvPr>
            <p:ph type="body" idx="1"/>
          </p:nvPr>
        </p:nvSpPr>
        <p:spPr/>
        <p:txBody>
          <a:bodyPr/>
          <a:lstStyle/>
          <a:p>
            <a:r>
              <a:rPr lang="es-HN" dirty="0" err="1"/>
              <a:t>Explain</a:t>
            </a:r>
            <a:r>
              <a:rPr lang="es-HN" dirty="0"/>
              <a:t> </a:t>
            </a:r>
            <a:r>
              <a:rPr lang="es-HN" dirty="0" err="1"/>
              <a:t>design</a:t>
            </a:r>
            <a:r>
              <a:rPr lang="es-HN" dirty="0"/>
              <a:t> </a:t>
            </a:r>
            <a:r>
              <a:rPr lang="es-HN" dirty="0" err="1"/>
              <a:t>challenges</a:t>
            </a:r>
            <a:r>
              <a:rPr lang="es-HN" dirty="0"/>
              <a:t> and </a:t>
            </a:r>
            <a:r>
              <a:rPr lang="es-HN" dirty="0" err="1"/>
              <a:t>due</a:t>
            </a:r>
            <a:r>
              <a:rPr lang="es-HN" dirty="0"/>
              <a:t> dates</a:t>
            </a:r>
          </a:p>
          <a:p>
            <a:r>
              <a:rPr lang="es-HN" dirty="0" err="1"/>
              <a:t>Initial</a:t>
            </a:r>
            <a:r>
              <a:rPr lang="es-HN" baseline="0" dirty="0"/>
              <a:t> </a:t>
            </a:r>
            <a:r>
              <a:rPr lang="es-HN" baseline="0" dirty="0" err="1"/>
              <a:t>survey</a:t>
            </a:r>
            <a:endParaRPr lang="es-HN" baseline="0" dirty="0"/>
          </a:p>
          <a:p>
            <a:r>
              <a:rPr lang="es-HN" baseline="0" dirty="0" err="1"/>
              <a:t>Power</a:t>
            </a:r>
            <a:r>
              <a:rPr lang="es-HN" baseline="0" dirty="0"/>
              <a:t> </a:t>
            </a:r>
            <a:r>
              <a:rPr lang="es-HN" baseline="0" dirty="0" err="1"/>
              <a:t>point</a:t>
            </a:r>
            <a:endParaRPr lang="es-HN" baseline="0" dirty="0"/>
          </a:p>
          <a:p>
            <a:r>
              <a:rPr lang="es-HN" baseline="0" dirty="0" err="1"/>
              <a:t>Encouage</a:t>
            </a:r>
            <a:r>
              <a:rPr lang="es-HN" baseline="0" dirty="0"/>
              <a:t> </a:t>
            </a:r>
            <a:r>
              <a:rPr lang="es-HN" baseline="0" dirty="0" err="1"/>
              <a:t>students</a:t>
            </a:r>
            <a:r>
              <a:rPr lang="es-HN" baseline="0" dirty="0"/>
              <a:t> </a:t>
            </a:r>
            <a:r>
              <a:rPr lang="es-HN" baseline="0" dirty="0" err="1"/>
              <a:t>to</a:t>
            </a:r>
            <a:r>
              <a:rPr lang="es-HN" baseline="0" dirty="0"/>
              <a:t> </a:t>
            </a:r>
            <a:r>
              <a:rPr lang="es-HN" baseline="0" dirty="0" err="1"/>
              <a:t>work</a:t>
            </a:r>
            <a:r>
              <a:rPr lang="es-HN" baseline="0" dirty="0"/>
              <a:t> </a:t>
            </a:r>
            <a:r>
              <a:rPr lang="es-HN" baseline="0" dirty="0" err="1"/>
              <a:t>with</a:t>
            </a:r>
            <a:r>
              <a:rPr lang="es-HN" baseline="0" dirty="0"/>
              <a:t> PDF and </a:t>
            </a:r>
            <a:r>
              <a:rPr lang="es-HN" baseline="0" dirty="0" err="1"/>
              <a:t>take</a:t>
            </a:r>
            <a:r>
              <a:rPr lang="es-HN" baseline="0" dirty="0"/>
              <a:t> notes </a:t>
            </a:r>
            <a:r>
              <a:rPr lang="es-HN" baseline="0" dirty="0" err="1"/>
              <a:t>on</a:t>
            </a:r>
            <a:r>
              <a:rPr lang="es-HN" baseline="0" dirty="0"/>
              <a:t> top of </a:t>
            </a:r>
            <a:r>
              <a:rPr lang="es-HN" baseline="0" dirty="0" err="1"/>
              <a:t>my</a:t>
            </a:r>
            <a:r>
              <a:rPr lang="es-HN" baseline="0" dirty="0"/>
              <a:t> notes in </a:t>
            </a:r>
            <a:r>
              <a:rPr lang="es-HN" baseline="0" dirty="0" err="1"/>
              <a:t>class</a:t>
            </a:r>
            <a:r>
              <a:rPr lang="es-HN" baseline="0"/>
              <a:t>.</a:t>
            </a:r>
            <a:endParaRPr lang="es-H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Play!</a:t>
            </a:r>
          </a:p>
          <a:p>
            <a:r>
              <a:rPr lang="en-US" dirty="0"/>
              <a:t>Sense of timelessness (time doesn’t matter)</a:t>
            </a:r>
          </a:p>
          <a:p>
            <a:r>
              <a:rPr lang="en-US" dirty="0"/>
              <a:t>Y</a:t>
            </a:r>
          </a:p>
        </p:txBody>
      </p:sp>
      <p:sp>
        <p:nvSpPr>
          <p:cNvPr id="4" name="Slide Number Placeholder 3"/>
          <p:cNvSpPr>
            <a:spLocks noGrp="1"/>
          </p:cNvSpPr>
          <p:nvPr>
            <p:ph type="sldNum" sz="quarter" idx="10"/>
          </p:nvPr>
        </p:nvSpPr>
        <p:spPr/>
        <p:txBody>
          <a:bodyPr/>
          <a:lstStyle/>
          <a:p>
            <a:fld id="{36162871-416D-4AE9-A5A7-214A62341D5B}" type="slidenum">
              <a:rPr lang="en-US" smtClean="0"/>
              <a:pPr/>
              <a:t>10</a:t>
            </a:fld>
            <a:endParaRPr lang="en-US"/>
          </a:p>
        </p:txBody>
      </p:sp>
    </p:spTree>
    <p:extLst>
      <p:ext uri="{BB962C8B-B14F-4D97-AF65-F5344CB8AC3E}">
        <p14:creationId xmlns:p14="http://schemas.microsoft.com/office/powerpoint/2010/main" val="3203873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12</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523040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 Id="rId4" Type="http://schemas.openxmlformats.org/officeDocument/2006/relationships/image" Target="../media/image3.jpe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 Id="rId4" Type="http://schemas.openxmlformats.org/officeDocument/2006/relationships/image" Target="../media/image3.jpe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4.xml"/><Relationship Id="rId4" Type="http://schemas.openxmlformats.org/officeDocument/2006/relationships/image" Target="../media/image3.jpeg"/></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5.xml"/><Relationship Id="rId4" Type="http://schemas.openxmlformats.org/officeDocument/2006/relationships/image" Target="../media/image3.jpeg"/></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17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endParaRPr lang="en-US"/>
          </a:p>
        </p:txBody>
      </p:sp>
      <p:sp>
        <p:nvSpPr>
          <p:cNvPr id="717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17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177" name="Rectangle 9"/>
          <p:cNvSpPr>
            <a:spLocks noGrp="1" noChangeArrowheads="1"/>
          </p:cNvSpPr>
          <p:nvPr>
            <p:ph type="sldNum" sz="quarter" idx="4"/>
          </p:nvPr>
        </p:nvSpPr>
        <p:spPr/>
        <p:txBody>
          <a:bodyPr/>
          <a:lstStyle>
            <a:lvl1pPr>
              <a:defRPr>
                <a:latin typeface="Arial" charset="0"/>
              </a:defRPr>
            </a:lvl1pPr>
          </a:lstStyle>
          <a:p>
            <a:fld id="{35688495-61E6-4C43-9431-EA7C184628A2}" type="slidenum">
              <a:rPr lang="en-US"/>
              <a:pPr/>
              <a:t>‹#›</a:t>
            </a:fld>
            <a:endParaRPr lang="en-US"/>
          </a:p>
        </p:txBody>
      </p:sp>
      <p:sp>
        <p:nvSpPr>
          <p:cNvPr id="7178" name="Rectangle 10"/>
          <p:cNvSpPr>
            <a:spLocks noGrp="1" noChangeArrowheads="1"/>
          </p:cNvSpPr>
          <p:nvPr>
            <p:ph type="ctrTitle" sz="quarter"/>
          </p:nvPr>
        </p:nvSpPr>
        <p:spPr>
          <a:xfrm>
            <a:off x="1371600" y="76200"/>
            <a:ext cx="7772400" cy="1470025"/>
          </a:xfrm>
          <a:ln w="9525"/>
        </p:spPr>
        <p:txBody>
          <a:bodyPr/>
          <a:lstStyle>
            <a:lvl1pPr>
              <a:defRPr sz="5400"/>
            </a:lvl1pPr>
          </a:lstStyle>
          <a:p>
            <a:r>
              <a:rPr lang="en-US" dirty="0"/>
              <a:t>Click to edit Master title style</a:t>
            </a: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6CECB2E-A233-43CF-B1E2-6433B9CB7F1A}" type="slidenum">
              <a:rPr lang="en-US"/>
              <a:pPr/>
              <a:t>‹#›</a:t>
            </a:fld>
            <a:endParaRPr lang="en-US"/>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00A5AD3-08CC-4598-BE40-CD82AC38916C}" type="slidenum">
              <a:rPr lang="en-US"/>
              <a:pPr/>
              <a:t>‹#›</a:t>
            </a:fld>
            <a:endParaRPr lang="en-US"/>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HN" dirty="0"/>
          </a:p>
        </p:txBody>
      </p:sp>
      <p:sp>
        <p:nvSpPr>
          <p:cNvPr id="3" name="Date Placeholder 2"/>
          <p:cNvSpPr>
            <a:spLocks noGrp="1"/>
          </p:cNvSpPr>
          <p:nvPr>
            <p:ph type="dt" sz="half" idx="10"/>
          </p:nvPr>
        </p:nvSpPr>
        <p:spPr/>
        <p:txBody>
          <a:bodyPr/>
          <a:lstStyle/>
          <a:p>
            <a:fld id="{216E0E02-55D8-4A62-964B-783B05293A72}" type="datetimeFigureOut">
              <a:rPr lang="es-HN" smtClean="0"/>
              <a:t>22/1/2019</a:t>
            </a:fld>
            <a:endParaRPr lang="es-HN"/>
          </a:p>
        </p:txBody>
      </p:sp>
      <p:sp>
        <p:nvSpPr>
          <p:cNvPr id="4" name="Footer Placeholder 3"/>
          <p:cNvSpPr>
            <a:spLocks noGrp="1"/>
          </p:cNvSpPr>
          <p:nvPr>
            <p:ph type="ftr" sz="quarter" idx="11"/>
          </p:nvPr>
        </p:nvSpPr>
        <p:spPr/>
        <p:txBody>
          <a:bodyPr/>
          <a:lstStyle/>
          <a:p>
            <a:endParaRPr lang="es-HN"/>
          </a:p>
        </p:txBody>
      </p:sp>
      <p:sp>
        <p:nvSpPr>
          <p:cNvPr id="5" name="Slide Number Placeholder 4"/>
          <p:cNvSpPr>
            <a:spLocks noGrp="1"/>
          </p:cNvSpPr>
          <p:nvPr>
            <p:ph type="sldNum" sz="quarter" idx="12"/>
          </p:nvPr>
        </p:nvSpPr>
        <p:spPr/>
        <p:txBody>
          <a:bodyPr/>
          <a:lstStyle/>
          <a:p>
            <a:fld id="{12AE7274-3B8E-4316-81F7-62670536CD68}" type="slidenum">
              <a:rPr lang="es-HN" smtClean="0"/>
              <a:t>‹#›</a:t>
            </a:fld>
            <a:endParaRPr lang="es-HN"/>
          </a:p>
        </p:txBody>
      </p:sp>
      <p:sp>
        <p:nvSpPr>
          <p:cNvPr id="7" name="Text Placeholder 6"/>
          <p:cNvSpPr>
            <a:spLocks noGrp="1"/>
          </p:cNvSpPr>
          <p:nvPr>
            <p:ph type="body" sz="quarter" idx="13"/>
          </p:nvPr>
        </p:nvSpPr>
        <p:spPr>
          <a:xfrm>
            <a:off x="457200" y="1524000"/>
            <a:ext cx="8153400" cy="472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HN" dirty="0"/>
          </a:p>
        </p:txBody>
      </p:sp>
    </p:spTree>
    <p:extLst>
      <p:ext uri="{BB962C8B-B14F-4D97-AF65-F5344CB8AC3E}">
        <p14:creationId xmlns:p14="http://schemas.microsoft.com/office/powerpoint/2010/main" val="222114079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0"/>
            <a:ext cx="9144000" cy="6858000"/>
            <a:chOff x="0" y="0"/>
            <a:chExt cx="5760" cy="4320"/>
          </a:xfrm>
        </p:grpSpPr>
        <p:pic>
          <p:nvPicPr>
            <p:cNvPr id="78851" name="Picture 3" descr="IMG_0249"/>
            <p:cNvPicPr>
              <a:picLocks noChangeAspect="1" noChangeArrowheads="1"/>
            </p:cNvPicPr>
            <p:nvPr/>
          </p:nvPicPr>
          <p:blipFill>
            <a:blip r:embed="rId2" cstate="print"/>
            <a:srcRect/>
            <a:stretch>
              <a:fillRect/>
            </a:stretch>
          </p:blipFill>
          <p:spPr bwMode="auto">
            <a:xfrm>
              <a:off x="0" y="0"/>
              <a:ext cx="5760" cy="4320"/>
            </a:xfrm>
            <a:prstGeom prst="rect">
              <a:avLst/>
            </a:prstGeom>
            <a:noFill/>
          </p:spPr>
        </p:pic>
        <p:pic>
          <p:nvPicPr>
            <p:cNvPr id="78852" name="Picture 4" descr="IMG_0249"/>
            <p:cNvPicPr>
              <a:picLocks noChangeAspect="1" noChangeArrowheads="1"/>
            </p:cNvPicPr>
            <p:nvPr userDrawn="1"/>
          </p:nvPicPr>
          <p:blipFill>
            <a:blip r:embed="rId2" cstate="print"/>
            <a:srcRect l="73334" t="74040" r="23334" b="17778"/>
            <a:stretch>
              <a:fillRect/>
            </a:stretch>
          </p:blipFill>
          <p:spPr bwMode="auto">
            <a:xfrm>
              <a:off x="4032" y="3216"/>
              <a:ext cx="192" cy="432"/>
            </a:xfrm>
            <a:prstGeom prst="rect">
              <a:avLst/>
            </a:prstGeom>
            <a:noFill/>
          </p:spPr>
        </p:pic>
        <p:pic>
          <p:nvPicPr>
            <p:cNvPr id="78853" name="Picture 5" descr="IMG_0249"/>
            <p:cNvPicPr>
              <a:picLocks noChangeAspect="1" noChangeArrowheads="1"/>
            </p:cNvPicPr>
            <p:nvPr userDrawn="1"/>
          </p:nvPicPr>
          <p:blipFill>
            <a:blip r:embed="rId2" cstate="print"/>
            <a:srcRect l="65834" t="84445" r="29166" b="13333"/>
            <a:stretch>
              <a:fillRect/>
            </a:stretch>
          </p:blipFill>
          <p:spPr bwMode="auto">
            <a:xfrm>
              <a:off x="3792" y="3552"/>
              <a:ext cx="288" cy="96"/>
            </a:xfrm>
            <a:prstGeom prst="rect">
              <a:avLst/>
            </a:prstGeom>
            <a:noFill/>
          </p:spPr>
        </p:pic>
      </p:grpSp>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a:xfrm>
            <a:off x="6781800" y="6248400"/>
            <a:ext cx="2133600" cy="476250"/>
          </a:xfrm>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8" name="Rectangle 10"/>
          <p:cNvSpPr>
            <a:spLocks noGrp="1" noChangeArrowheads="1"/>
          </p:cNvSpPr>
          <p:nvPr>
            <p:ph type="ctrTitle" sz="quarter"/>
          </p:nvPr>
        </p:nvSpPr>
        <p:spPr>
          <a:xfrm>
            <a:off x="1371600" y="1120775"/>
            <a:ext cx="7772400" cy="1470025"/>
          </a:xfrm>
          <a:ln w="9525"/>
        </p:spPr>
        <p:txBody>
          <a:bodyPr/>
          <a:lstStyle>
            <a:lvl1pPr algn="r">
              <a:defRPr sz="5400"/>
            </a:lvl1pPr>
          </a:lstStyle>
          <a:p>
            <a:r>
              <a:rPr lang="en-US"/>
              <a:t>Click to edit Master title style</a:t>
            </a:r>
            <a:endParaRPr lang="en-US" dirty="0"/>
          </a:p>
        </p:txBody>
      </p:sp>
      <p:pic>
        <p:nvPicPr>
          <p:cNvPr id="78860" name="Picture 1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105400" y="0"/>
            <a:ext cx="4038600" cy="1201543"/>
          </a:xfrm>
          <a:prstGeom prst="rect">
            <a:avLst/>
          </a:prstGeom>
          <a:noFill/>
          <a:ln w="9525">
            <a:noFill/>
            <a:miter lim="800000"/>
            <a:headEnd/>
            <a:tailEnd/>
          </a:ln>
          <a:effectLst/>
        </p:spPr>
      </p:pic>
      <p:pic>
        <p:nvPicPr>
          <p:cNvPr id="12" name="Picture 6" descr="cu_logo_sml_150_ppt.jpg                                        000B7307&#10;MPF28 Panther                  BD8AC844:"/>
          <p:cNvPicPr>
            <a:picLocks noChangeAspect="1" noChangeArrowheads="1"/>
          </p:cNvPicPr>
          <p:nvPr/>
        </p:nvPicPr>
        <p:blipFill>
          <a:blip r:embed="rId4" cstate="print"/>
          <a:srcRect/>
          <a:stretch>
            <a:fillRect/>
          </a:stretch>
        </p:blipFill>
        <p:spPr bwMode="auto">
          <a:xfrm>
            <a:off x="-1588" y="5876925"/>
            <a:ext cx="9145588" cy="981075"/>
          </a:xfrm>
          <a:prstGeom prst="rect">
            <a:avLst/>
          </a:prstGeom>
          <a:noFill/>
        </p:spPr>
      </p:pic>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228600"/>
            <a:ext cx="5867400" cy="1143000"/>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buClr>
                <a:schemeClr val="tx2"/>
              </a:buClr>
              <a:defRPr/>
            </a:lvl1pPr>
            <a:lvl2pPr>
              <a:buClr>
                <a:schemeClr val="tx2"/>
              </a:buClr>
              <a:defRPr/>
            </a:lvl2pPr>
            <a:lvl3pPr>
              <a:buClr>
                <a:schemeClr val="tx2"/>
              </a:buClr>
              <a:defRPr/>
            </a:lvl3pPr>
            <a:lvl4pPr>
              <a:buClr>
                <a:schemeClr val="tx2"/>
              </a:buClr>
              <a:defRPr/>
            </a:lvl4pPr>
            <a:lvl5pPr>
              <a:buClr>
                <a:schemeClr val="tx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3253CF1-E184-4C42-BF06-4252E09B8650}" type="slidenum">
              <a:rPr lang="en-US" smtClean="0"/>
              <a:pPr/>
              <a:t>‹#›</a:t>
            </a:fld>
            <a:endParaRPr lang="en-US"/>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67000" y="228600"/>
            <a:ext cx="6248400" cy="1143000"/>
          </a:xfrm>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4B7A795-0F78-44F3-A0FC-134940021AE9}" type="slidenum">
              <a:rPr lang="en-US" smtClean="0"/>
              <a:pPr/>
              <a:t>‹#›</a:t>
            </a:fld>
            <a:endParaRPr lang="en-US"/>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19400" y="274638"/>
            <a:ext cx="5867400" cy="11430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7426DE9-936A-4892-B48E-BC5981E69B5D}" type="slidenum">
              <a:rPr lang="en-US" smtClean="0"/>
              <a:pPr/>
              <a:t>‹#›</a:t>
            </a:fld>
            <a:endParaRPr lang="en-US"/>
          </a:p>
        </p:txBody>
      </p:sp>
      <p:pic>
        <p:nvPicPr>
          <p:cNvPr id="13"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819400" y="228600"/>
            <a:ext cx="6096000" cy="1143000"/>
          </a:xfr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85492B4-78F1-42E2-AFF8-75AECCA8D8C9}" type="slidenum">
              <a:rPr lang="en-US" smtClean="0"/>
              <a:pPr/>
              <a:t>‹#›</a:t>
            </a:fld>
            <a:endParaRPr lang="en-US"/>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859674A-2335-4D63-923F-889337434E61}" type="slidenum">
              <a:rPr lang="en-US" smtClean="0"/>
              <a:pPr/>
              <a:t>‹#›</a:t>
            </a:fld>
            <a:endParaRPr lang="en-US"/>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3AA8437-DF20-408E-9EC8-9AD0F83404AE}" type="slidenum">
              <a:rPr lang="en-US" smtClean="0"/>
              <a:pPr/>
              <a:t>‹#›</a:t>
            </a:fld>
            <a:endParaRPr lang="en-US"/>
          </a:p>
        </p:txBody>
      </p:sp>
      <p:pic>
        <p:nvPicPr>
          <p:cNvPr id="5"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0480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3253CF1-E184-4C42-BF06-4252E09B8650}" type="slidenum">
              <a:rPr lang="en-US"/>
              <a:pPr/>
              <a:t>‹#›</a:t>
            </a:fld>
            <a:endParaRPr lang="en-US"/>
          </a:p>
        </p:txBody>
      </p:sp>
    </p:spTree>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E1E97E3B-4BD4-4D27-AA52-CBAF8D6425BD}" type="slidenum">
              <a:rPr lang="en-US" smtClean="0"/>
              <a:pPr/>
              <a:t>‹#›</a:t>
            </a:fld>
            <a:endParaRPr lang="en-US"/>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BCE4635F-EEFC-45D6-A1A7-222B36D010FF}" type="slidenum">
              <a:rPr lang="en-US" smtClean="0"/>
              <a:pPr/>
              <a:t>‹#›</a:t>
            </a:fld>
            <a:endParaRPr lang="en-US"/>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6CECB2E-A233-43CF-B1E2-6433B9CB7F1A}" type="slidenum">
              <a:rPr lang="en-US" smtClean="0"/>
              <a:pPr/>
              <a:t>‹#›</a:t>
            </a:fld>
            <a:endParaRPr lang="en-US"/>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00A5AD3-08CC-4598-BE40-CD82AC38916C}" type="slidenum">
              <a:rPr lang="en-US" smtClean="0"/>
              <a:pPr/>
              <a:t>‹#›</a:t>
            </a:fld>
            <a:endParaRPr lang="en-US"/>
          </a:p>
        </p:txBody>
      </p:sp>
    </p:spTree>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0"/>
            <a:ext cx="9144000" cy="6858000"/>
            <a:chOff x="0" y="0"/>
            <a:chExt cx="5760" cy="4320"/>
          </a:xfrm>
        </p:grpSpPr>
        <p:pic>
          <p:nvPicPr>
            <p:cNvPr id="78851" name="Picture 3" descr="IMG_0249"/>
            <p:cNvPicPr>
              <a:picLocks noChangeAspect="1" noChangeArrowheads="1"/>
            </p:cNvPicPr>
            <p:nvPr/>
          </p:nvPicPr>
          <p:blipFill>
            <a:blip r:embed="rId2" cstate="print"/>
            <a:srcRect/>
            <a:stretch>
              <a:fillRect/>
            </a:stretch>
          </p:blipFill>
          <p:spPr bwMode="auto">
            <a:xfrm>
              <a:off x="0" y="0"/>
              <a:ext cx="5760" cy="4320"/>
            </a:xfrm>
            <a:prstGeom prst="rect">
              <a:avLst/>
            </a:prstGeom>
            <a:noFill/>
          </p:spPr>
        </p:pic>
        <p:pic>
          <p:nvPicPr>
            <p:cNvPr id="78852" name="Picture 4" descr="IMG_0249"/>
            <p:cNvPicPr>
              <a:picLocks noChangeAspect="1" noChangeArrowheads="1"/>
            </p:cNvPicPr>
            <p:nvPr userDrawn="1"/>
          </p:nvPicPr>
          <p:blipFill>
            <a:blip r:embed="rId2" cstate="print"/>
            <a:srcRect l="73334" t="74040" r="23334" b="17778"/>
            <a:stretch>
              <a:fillRect/>
            </a:stretch>
          </p:blipFill>
          <p:spPr bwMode="auto">
            <a:xfrm>
              <a:off x="4032" y="3216"/>
              <a:ext cx="192" cy="432"/>
            </a:xfrm>
            <a:prstGeom prst="rect">
              <a:avLst/>
            </a:prstGeom>
            <a:noFill/>
          </p:spPr>
        </p:pic>
        <p:pic>
          <p:nvPicPr>
            <p:cNvPr id="78853" name="Picture 5" descr="IMG_0249"/>
            <p:cNvPicPr>
              <a:picLocks noChangeAspect="1" noChangeArrowheads="1"/>
            </p:cNvPicPr>
            <p:nvPr userDrawn="1"/>
          </p:nvPicPr>
          <p:blipFill>
            <a:blip r:embed="rId2" cstate="print"/>
            <a:srcRect l="65834" t="84445" r="29166" b="13333"/>
            <a:stretch>
              <a:fillRect/>
            </a:stretch>
          </p:blipFill>
          <p:spPr bwMode="auto">
            <a:xfrm>
              <a:off x="3792" y="3552"/>
              <a:ext cx="288" cy="96"/>
            </a:xfrm>
            <a:prstGeom prst="rect">
              <a:avLst/>
            </a:prstGeom>
            <a:noFill/>
          </p:spPr>
        </p:pic>
      </p:grpSp>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a:xfrm>
            <a:off x="6781800" y="6248400"/>
            <a:ext cx="2133600" cy="476250"/>
          </a:xfrm>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8" name="Rectangle 10"/>
          <p:cNvSpPr>
            <a:spLocks noGrp="1" noChangeArrowheads="1"/>
          </p:cNvSpPr>
          <p:nvPr>
            <p:ph type="ctrTitle" sz="quarter"/>
          </p:nvPr>
        </p:nvSpPr>
        <p:spPr>
          <a:xfrm>
            <a:off x="1371600" y="1120775"/>
            <a:ext cx="7772400" cy="1470025"/>
          </a:xfrm>
          <a:ln w="9525"/>
        </p:spPr>
        <p:txBody>
          <a:bodyPr/>
          <a:lstStyle>
            <a:lvl1pPr algn="r">
              <a:defRPr sz="5400"/>
            </a:lvl1pPr>
          </a:lstStyle>
          <a:p>
            <a:r>
              <a:rPr lang="en-US"/>
              <a:t>Click to edit Master title style</a:t>
            </a:r>
            <a:endParaRPr lang="en-US" dirty="0"/>
          </a:p>
        </p:txBody>
      </p:sp>
      <p:pic>
        <p:nvPicPr>
          <p:cNvPr id="78860" name="Picture 1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105400" y="0"/>
            <a:ext cx="4038600" cy="1201543"/>
          </a:xfrm>
          <a:prstGeom prst="rect">
            <a:avLst/>
          </a:prstGeom>
          <a:noFill/>
          <a:ln w="9525">
            <a:noFill/>
            <a:miter lim="800000"/>
            <a:headEnd/>
            <a:tailEnd/>
          </a:ln>
          <a:effectLst/>
        </p:spPr>
      </p:pic>
      <p:pic>
        <p:nvPicPr>
          <p:cNvPr id="12" name="Picture 6" descr="cu_logo_sml_150_ppt.jpg                                        000B7307&#10;MPF28 Panther                  BD8AC844:"/>
          <p:cNvPicPr>
            <a:picLocks noChangeAspect="1" noChangeArrowheads="1"/>
          </p:cNvPicPr>
          <p:nvPr/>
        </p:nvPicPr>
        <p:blipFill>
          <a:blip r:embed="rId4" cstate="print"/>
          <a:srcRect/>
          <a:stretch>
            <a:fillRect/>
          </a:stretch>
        </p:blipFill>
        <p:spPr bwMode="auto">
          <a:xfrm>
            <a:off x="-1588" y="5876925"/>
            <a:ext cx="9145588" cy="981075"/>
          </a:xfrm>
          <a:prstGeom prst="rect">
            <a:avLst/>
          </a:prstGeom>
          <a:noFill/>
        </p:spPr>
      </p:pic>
    </p:spTree>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228600"/>
            <a:ext cx="5867400" cy="1143000"/>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buClr>
                <a:schemeClr val="tx2"/>
              </a:buClr>
              <a:defRPr/>
            </a:lvl1pPr>
            <a:lvl2pPr>
              <a:buClr>
                <a:schemeClr val="tx2"/>
              </a:buClr>
              <a:defRPr/>
            </a:lvl2pPr>
            <a:lvl3pPr>
              <a:buClr>
                <a:schemeClr val="tx2"/>
              </a:buClr>
              <a:defRPr/>
            </a:lvl3pPr>
            <a:lvl4pPr>
              <a:buClr>
                <a:schemeClr val="tx2"/>
              </a:buClr>
              <a:defRPr/>
            </a:lvl4pPr>
            <a:lvl5pPr>
              <a:buClr>
                <a:schemeClr val="tx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3253CF1-E184-4C42-BF06-4252E09B8650}" type="slidenum">
              <a:rPr lang="en-US" smtClean="0"/>
              <a:pPr/>
              <a:t>‹#›</a:t>
            </a:fld>
            <a:endParaRPr lang="en-US"/>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67000" y="228600"/>
            <a:ext cx="6248400" cy="1143000"/>
          </a:xfrm>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4B7A795-0F78-44F3-A0FC-134940021AE9}" type="slidenum">
              <a:rPr lang="en-US" smtClean="0"/>
              <a:pPr/>
              <a:t>‹#›</a:t>
            </a:fld>
            <a:endParaRPr lang="en-US"/>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19400" y="274638"/>
            <a:ext cx="5867400" cy="11430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7426DE9-936A-4892-B48E-BC5981E69B5D}" type="slidenum">
              <a:rPr lang="en-US" smtClean="0"/>
              <a:pPr/>
              <a:t>‹#›</a:t>
            </a:fld>
            <a:endParaRPr lang="en-US"/>
          </a:p>
        </p:txBody>
      </p:sp>
      <p:pic>
        <p:nvPicPr>
          <p:cNvPr id="13"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819400" y="228600"/>
            <a:ext cx="6096000" cy="1143000"/>
          </a:xfr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85492B4-78F1-42E2-AFF8-75AECCA8D8C9}" type="slidenum">
              <a:rPr lang="en-US" smtClean="0"/>
              <a:pPr/>
              <a:t>‹#›</a:t>
            </a:fld>
            <a:endParaRPr lang="en-US"/>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859674A-2335-4D63-923F-889337434E61}" type="slidenum">
              <a:rPr lang="en-US" smtClean="0"/>
              <a:pPr/>
              <a:t>‹#›</a:t>
            </a:fld>
            <a:endParaRPr lang="en-US"/>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859674A-2335-4D63-923F-889337434E61}" type="slidenum">
              <a:rPr lang="en-US"/>
              <a:pPr/>
              <a:t>‹#›</a:t>
            </a:fld>
            <a:endParaRPr lang="en-US"/>
          </a:p>
        </p:txBody>
      </p:sp>
    </p:spTree>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3AA8437-DF20-408E-9EC8-9AD0F83404AE}" type="slidenum">
              <a:rPr lang="en-US" smtClean="0"/>
              <a:pPr/>
              <a:t>‹#›</a:t>
            </a:fld>
            <a:endParaRPr lang="en-US"/>
          </a:p>
        </p:txBody>
      </p:sp>
      <p:pic>
        <p:nvPicPr>
          <p:cNvPr id="5"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0480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E1E97E3B-4BD4-4D27-AA52-CBAF8D6425BD}" type="slidenum">
              <a:rPr lang="en-US" smtClean="0"/>
              <a:pPr/>
              <a:t>‹#›</a:t>
            </a:fld>
            <a:endParaRPr lang="en-US"/>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BCE4635F-EEFC-45D6-A1A7-222B36D010FF}" type="slidenum">
              <a:rPr lang="en-US" smtClean="0"/>
              <a:pPr/>
              <a:t>‹#›</a:t>
            </a:fld>
            <a:endParaRPr lang="en-US"/>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6CECB2E-A233-43CF-B1E2-6433B9CB7F1A}" type="slidenum">
              <a:rPr lang="en-US" smtClean="0"/>
              <a:pPr/>
              <a:t>‹#›</a:t>
            </a:fld>
            <a:endParaRPr lang="en-US"/>
          </a:p>
        </p:txBody>
      </p:sp>
    </p:spTree>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00A5AD3-08CC-4598-BE40-CD82AC38916C}" type="slidenum">
              <a:rPr lang="en-US" smtClean="0"/>
              <a:pPr/>
              <a:t>‹#›</a:t>
            </a:fld>
            <a:endParaRPr lang="en-US"/>
          </a:p>
        </p:txBody>
      </p:sp>
    </p:spTree>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0"/>
            <a:ext cx="9144000" cy="6858000"/>
            <a:chOff x="0" y="0"/>
            <a:chExt cx="5760" cy="4320"/>
          </a:xfrm>
        </p:grpSpPr>
        <p:pic>
          <p:nvPicPr>
            <p:cNvPr id="78851" name="Picture 3" descr="IMG_0249"/>
            <p:cNvPicPr>
              <a:picLocks noChangeAspect="1" noChangeArrowheads="1"/>
            </p:cNvPicPr>
            <p:nvPr/>
          </p:nvPicPr>
          <p:blipFill>
            <a:blip r:embed="rId2" cstate="print"/>
            <a:srcRect/>
            <a:stretch>
              <a:fillRect/>
            </a:stretch>
          </p:blipFill>
          <p:spPr bwMode="auto">
            <a:xfrm>
              <a:off x="0" y="0"/>
              <a:ext cx="5760" cy="4320"/>
            </a:xfrm>
            <a:prstGeom prst="rect">
              <a:avLst/>
            </a:prstGeom>
            <a:noFill/>
          </p:spPr>
        </p:pic>
        <p:pic>
          <p:nvPicPr>
            <p:cNvPr id="78852" name="Picture 4" descr="IMG_0249"/>
            <p:cNvPicPr>
              <a:picLocks noChangeAspect="1" noChangeArrowheads="1"/>
            </p:cNvPicPr>
            <p:nvPr userDrawn="1"/>
          </p:nvPicPr>
          <p:blipFill>
            <a:blip r:embed="rId2" cstate="print"/>
            <a:srcRect l="73334" t="74040" r="23334" b="17778"/>
            <a:stretch>
              <a:fillRect/>
            </a:stretch>
          </p:blipFill>
          <p:spPr bwMode="auto">
            <a:xfrm>
              <a:off x="4032" y="3216"/>
              <a:ext cx="192" cy="432"/>
            </a:xfrm>
            <a:prstGeom prst="rect">
              <a:avLst/>
            </a:prstGeom>
            <a:noFill/>
          </p:spPr>
        </p:pic>
        <p:pic>
          <p:nvPicPr>
            <p:cNvPr id="78853" name="Picture 5" descr="IMG_0249"/>
            <p:cNvPicPr>
              <a:picLocks noChangeAspect="1" noChangeArrowheads="1"/>
            </p:cNvPicPr>
            <p:nvPr userDrawn="1"/>
          </p:nvPicPr>
          <p:blipFill>
            <a:blip r:embed="rId2" cstate="print"/>
            <a:srcRect l="65834" t="84445" r="29166" b="13333"/>
            <a:stretch>
              <a:fillRect/>
            </a:stretch>
          </p:blipFill>
          <p:spPr bwMode="auto">
            <a:xfrm>
              <a:off x="3792" y="3552"/>
              <a:ext cx="288" cy="96"/>
            </a:xfrm>
            <a:prstGeom prst="rect">
              <a:avLst/>
            </a:prstGeom>
            <a:noFill/>
          </p:spPr>
        </p:pic>
      </p:grpSp>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a:xfrm>
            <a:off x="6781800" y="6248400"/>
            <a:ext cx="2133600" cy="476250"/>
          </a:xfrm>
        </p:spPr>
        <p:txBody>
          <a:bodyPr/>
          <a:lstStyle>
            <a:lvl1pPr>
              <a:defRPr>
                <a:latin typeface="Arial" charset="0"/>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s-CO">
              <a:solidFill>
                <a:srgbClr val="000000"/>
              </a:solidFill>
            </a:endParaRPr>
          </a:p>
        </p:txBody>
      </p:sp>
      <p:sp>
        <p:nvSpPr>
          <p:cNvPr id="78858" name="Rectangle 10"/>
          <p:cNvSpPr>
            <a:spLocks noGrp="1" noChangeArrowheads="1"/>
          </p:cNvSpPr>
          <p:nvPr>
            <p:ph type="ctrTitle" sz="quarter"/>
          </p:nvPr>
        </p:nvSpPr>
        <p:spPr>
          <a:xfrm>
            <a:off x="1371600" y="1120775"/>
            <a:ext cx="7772400" cy="1470025"/>
          </a:xfrm>
          <a:ln w="9525"/>
        </p:spPr>
        <p:txBody>
          <a:bodyPr/>
          <a:lstStyle>
            <a:lvl1pPr algn="r">
              <a:defRPr sz="5400"/>
            </a:lvl1pPr>
          </a:lstStyle>
          <a:p>
            <a:r>
              <a:rPr lang="en-US"/>
              <a:t>Click to edit Master title style</a:t>
            </a:r>
            <a:endParaRPr lang="en-US" dirty="0"/>
          </a:p>
        </p:txBody>
      </p:sp>
      <p:pic>
        <p:nvPicPr>
          <p:cNvPr id="78860" name="Picture 1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105400" y="0"/>
            <a:ext cx="4038600" cy="1201543"/>
          </a:xfrm>
          <a:prstGeom prst="rect">
            <a:avLst/>
          </a:prstGeom>
          <a:noFill/>
          <a:ln w="9525">
            <a:noFill/>
            <a:miter lim="800000"/>
            <a:headEnd/>
            <a:tailEnd/>
          </a:ln>
          <a:effectLst/>
        </p:spPr>
      </p:pic>
      <p:pic>
        <p:nvPicPr>
          <p:cNvPr id="12" name="Picture 6" descr="cu_logo_sml_150_ppt.jpg                                        000B7307&#10;MPF28 Panther                  BD8AC844:"/>
          <p:cNvPicPr>
            <a:picLocks noChangeAspect="1" noChangeArrowheads="1"/>
          </p:cNvPicPr>
          <p:nvPr/>
        </p:nvPicPr>
        <p:blipFill>
          <a:blip r:embed="rId4" cstate="print"/>
          <a:srcRect/>
          <a:stretch>
            <a:fillRect/>
          </a:stretch>
        </p:blipFill>
        <p:spPr bwMode="auto">
          <a:xfrm>
            <a:off x="-1588" y="5876925"/>
            <a:ext cx="9145588" cy="981075"/>
          </a:xfrm>
          <a:prstGeom prst="rect">
            <a:avLst/>
          </a:prstGeom>
          <a:noFill/>
        </p:spPr>
      </p:pic>
    </p:spTree>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228600"/>
            <a:ext cx="5867400" cy="1143000"/>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buClr>
                <a:schemeClr val="tx2"/>
              </a:buClr>
              <a:defRPr/>
            </a:lvl1pPr>
            <a:lvl2pPr>
              <a:buClr>
                <a:schemeClr val="tx2"/>
              </a:buClr>
              <a:defRPr/>
            </a:lvl2pPr>
            <a:lvl3pPr>
              <a:buClr>
                <a:schemeClr val="tx2"/>
              </a:buClr>
              <a:defRPr/>
            </a:lvl3pPr>
            <a:lvl4pPr>
              <a:buClr>
                <a:schemeClr val="tx2"/>
              </a:buClr>
              <a:defRPr/>
            </a:lvl4pPr>
            <a:lvl5pPr>
              <a:buClr>
                <a:schemeClr val="tx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s-CO">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67000" y="228600"/>
            <a:ext cx="6248400" cy="1143000"/>
          </a:xfrm>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4" name="Footer Placeholder 3"/>
          <p:cNvSpPr>
            <a:spLocks noGrp="1"/>
          </p:cNvSpPr>
          <p:nvPr>
            <p:ph type="ftr" sz="quarter" idx="11"/>
          </p:nvPr>
        </p:nvSpPr>
        <p:spPr/>
        <p:txBody>
          <a:bodyPr/>
          <a:lstStyle>
            <a:lvl1pPr>
              <a:defRPr/>
            </a:lvl1pPr>
          </a:lstStyle>
          <a:p>
            <a:endParaRPr lang="es-CO">
              <a:solidFill>
                <a:srgbClr val="000000"/>
              </a:solidFill>
            </a:endParaRPr>
          </a:p>
        </p:txBody>
      </p:sp>
      <p:sp>
        <p:nvSpPr>
          <p:cNvPr id="5" name="Slide Number Placeholder 4"/>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19400" y="274638"/>
            <a:ext cx="5867400" cy="11430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8" name="Footer Placeholder 7"/>
          <p:cNvSpPr>
            <a:spLocks noGrp="1"/>
          </p:cNvSpPr>
          <p:nvPr>
            <p:ph type="ftr" sz="quarter" idx="11"/>
          </p:nvPr>
        </p:nvSpPr>
        <p:spPr/>
        <p:txBody>
          <a:bodyPr/>
          <a:lstStyle>
            <a:lvl1pPr>
              <a:defRPr/>
            </a:lvl1pPr>
          </a:lstStyle>
          <a:p>
            <a:endParaRPr lang="es-CO">
              <a:solidFill>
                <a:srgbClr val="000000"/>
              </a:solidFill>
            </a:endParaRPr>
          </a:p>
        </p:txBody>
      </p:sp>
      <p:sp>
        <p:nvSpPr>
          <p:cNvPr id="9" name="Slide Number Placeholder 8"/>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13"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819400" y="228600"/>
            <a:ext cx="6096000" cy="1143000"/>
          </a:xfr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s-CO">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85492B4-78F1-42E2-AFF8-75AECCA8D8C9}" type="slidenum">
              <a:rPr lang="en-US"/>
              <a:pPr/>
              <a:t>‹#›</a:t>
            </a:fld>
            <a:endParaRPr lang="en-US"/>
          </a:p>
        </p:txBody>
      </p:sp>
    </p:spTree>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s-CO">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s-CO">
              <a:solidFill>
                <a:srgbClr val="000000"/>
              </a:solidFill>
            </a:endParaRPr>
          </a:p>
        </p:txBody>
      </p:sp>
      <p:sp>
        <p:nvSpPr>
          <p:cNvPr id="4" name="Slide Number Placeholder 3"/>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5"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0480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s-CO">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s-CO">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s-CO">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spTree>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22/01/2019</a:t>
            </a:fld>
            <a:endParaRPr lang="es-CO">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s-CO">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spTree>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0"/>
            <a:ext cx="9144000" cy="6858000"/>
            <a:chOff x="0" y="0"/>
            <a:chExt cx="5760" cy="4320"/>
          </a:xfrm>
        </p:grpSpPr>
        <p:pic>
          <p:nvPicPr>
            <p:cNvPr id="78851" name="Picture 3" descr="IMG_0249"/>
            <p:cNvPicPr>
              <a:picLocks noChangeAspect="1" noChangeArrowheads="1"/>
            </p:cNvPicPr>
            <p:nvPr/>
          </p:nvPicPr>
          <p:blipFill>
            <a:blip r:embed="rId2" cstate="print"/>
            <a:srcRect/>
            <a:stretch>
              <a:fillRect/>
            </a:stretch>
          </p:blipFill>
          <p:spPr bwMode="auto">
            <a:xfrm>
              <a:off x="0" y="0"/>
              <a:ext cx="5760" cy="4320"/>
            </a:xfrm>
            <a:prstGeom prst="rect">
              <a:avLst/>
            </a:prstGeom>
            <a:noFill/>
          </p:spPr>
        </p:pic>
        <p:pic>
          <p:nvPicPr>
            <p:cNvPr id="78852" name="Picture 4" descr="IMG_0249"/>
            <p:cNvPicPr>
              <a:picLocks noChangeAspect="1" noChangeArrowheads="1"/>
            </p:cNvPicPr>
            <p:nvPr userDrawn="1"/>
          </p:nvPicPr>
          <p:blipFill>
            <a:blip r:embed="rId2" cstate="print"/>
            <a:srcRect l="73334" t="74040" r="23334" b="17778"/>
            <a:stretch>
              <a:fillRect/>
            </a:stretch>
          </p:blipFill>
          <p:spPr bwMode="auto">
            <a:xfrm>
              <a:off x="4032" y="3216"/>
              <a:ext cx="192" cy="432"/>
            </a:xfrm>
            <a:prstGeom prst="rect">
              <a:avLst/>
            </a:prstGeom>
            <a:noFill/>
          </p:spPr>
        </p:pic>
        <p:pic>
          <p:nvPicPr>
            <p:cNvPr id="78853" name="Picture 5" descr="IMG_0249"/>
            <p:cNvPicPr>
              <a:picLocks noChangeAspect="1" noChangeArrowheads="1"/>
            </p:cNvPicPr>
            <p:nvPr userDrawn="1"/>
          </p:nvPicPr>
          <p:blipFill>
            <a:blip r:embed="rId2" cstate="print"/>
            <a:srcRect l="65834" t="84445" r="29166" b="13333"/>
            <a:stretch>
              <a:fillRect/>
            </a:stretch>
          </p:blipFill>
          <p:spPr bwMode="auto">
            <a:xfrm>
              <a:off x="3792" y="3552"/>
              <a:ext cx="288" cy="96"/>
            </a:xfrm>
            <a:prstGeom prst="rect">
              <a:avLst/>
            </a:prstGeom>
            <a:noFill/>
          </p:spPr>
        </p:pic>
      </p:grpSp>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a:xfrm>
            <a:off x="6781800" y="6248400"/>
            <a:ext cx="2133600" cy="476250"/>
          </a:xfrm>
        </p:spPr>
        <p:txBody>
          <a:bodyPr/>
          <a:lstStyle>
            <a:lvl1pPr>
              <a:defRPr>
                <a:latin typeface="Arial" charset="0"/>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solidFill>
                <a:srgbClr val="000000"/>
              </a:solidFill>
            </a:endParaRPr>
          </a:p>
        </p:txBody>
      </p:sp>
      <p:sp>
        <p:nvSpPr>
          <p:cNvPr id="78858" name="Rectangle 10"/>
          <p:cNvSpPr>
            <a:spLocks noGrp="1" noChangeArrowheads="1"/>
          </p:cNvSpPr>
          <p:nvPr>
            <p:ph type="ctrTitle" sz="quarter"/>
          </p:nvPr>
        </p:nvSpPr>
        <p:spPr>
          <a:xfrm>
            <a:off x="1371600" y="1120775"/>
            <a:ext cx="7772400" cy="1470025"/>
          </a:xfrm>
          <a:ln w="9525"/>
        </p:spPr>
        <p:txBody>
          <a:bodyPr/>
          <a:lstStyle>
            <a:lvl1pPr algn="r">
              <a:defRPr sz="5400"/>
            </a:lvl1pPr>
          </a:lstStyle>
          <a:p>
            <a:r>
              <a:rPr lang="en-US"/>
              <a:t>Click to edit Master title style</a:t>
            </a:r>
            <a:endParaRPr lang="en-US" dirty="0"/>
          </a:p>
        </p:txBody>
      </p:sp>
      <p:pic>
        <p:nvPicPr>
          <p:cNvPr id="78860" name="Picture 1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105400" y="0"/>
            <a:ext cx="4038600" cy="1201543"/>
          </a:xfrm>
          <a:prstGeom prst="rect">
            <a:avLst/>
          </a:prstGeom>
          <a:noFill/>
          <a:ln w="9525">
            <a:noFill/>
            <a:miter lim="800000"/>
            <a:headEnd/>
            <a:tailEnd/>
          </a:ln>
          <a:effectLst/>
        </p:spPr>
      </p:pic>
      <p:pic>
        <p:nvPicPr>
          <p:cNvPr id="12" name="Picture 6" descr="cu_logo_sml_150_ppt.jpg                                        000B7307&#10;MPF28 Panther                  BD8AC844:"/>
          <p:cNvPicPr>
            <a:picLocks noChangeAspect="1" noChangeArrowheads="1"/>
          </p:cNvPicPr>
          <p:nvPr/>
        </p:nvPicPr>
        <p:blipFill>
          <a:blip r:embed="rId4" cstate="print"/>
          <a:srcRect/>
          <a:stretch>
            <a:fillRect/>
          </a:stretch>
        </p:blipFill>
        <p:spPr bwMode="auto">
          <a:xfrm>
            <a:off x="-1588" y="5876925"/>
            <a:ext cx="9145588" cy="981075"/>
          </a:xfrm>
          <a:prstGeom prst="rect">
            <a:avLst/>
          </a:prstGeom>
          <a:noFill/>
        </p:spPr>
      </p:pic>
    </p:spTree>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228600"/>
            <a:ext cx="5867400" cy="1143000"/>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buClr>
                <a:schemeClr val="tx2"/>
              </a:buClr>
              <a:defRPr/>
            </a:lvl1pPr>
            <a:lvl2pPr>
              <a:buClr>
                <a:schemeClr val="tx2"/>
              </a:buClr>
              <a:defRPr/>
            </a:lvl2pPr>
            <a:lvl3pPr>
              <a:buClr>
                <a:schemeClr val="tx2"/>
              </a:buClr>
              <a:defRPr/>
            </a:lvl3pPr>
            <a:lvl4pPr>
              <a:buClr>
                <a:schemeClr val="tx2"/>
              </a:buClr>
              <a:defRPr/>
            </a:lvl4pPr>
            <a:lvl5pPr>
              <a:buClr>
                <a:schemeClr val="tx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67000" y="228600"/>
            <a:ext cx="6248400" cy="1143000"/>
          </a:xfrm>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19400" y="274638"/>
            <a:ext cx="5867400" cy="11430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8" name="Footer Placeholder 7"/>
          <p:cNvSpPr>
            <a:spLocks noGrp="1"/>
          </p:cNvSpPr>
          <p:nvPr>
            <p:ph type="ftr" sz="quarter" idx="11"/>
          </p:nvPr>
        </p:nvSpPr>
        <p:spPr/>
        <p:txBody>
          <a:bodyPr/>
          <a:lstStyle>
            <a:lvl1pPr>
              <a:defRPr/>
            </a:lvl1pPr>
          </a:lstStyle>
          <a:p>
            <a:endParaRPr lang="en-US">
              <a:solidFill>
                <a:srgbClr val="000000"/>
              </a:solidFill>
            </a:endParaRPr>
          </a:p>
        </p:txBody>
      </p:sp>
      <p:sp>
        <p:nvSpPr>
          <p:cNvPr id="9" name="Slide Number Placeholder 8"/>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13"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7426DE9-936A-4892-B48E-BC5981E69B5D}" type="slidenum">
              <a:rPr lang="en-US"/>
              <a:pPr/>
              <a:t>‹#›</a:t>
            </a:fld>
            <a:endParaRPr lang="en-US"/>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819400" y="228600"/>
            <a:ext cx="6096000" cy="1143000"/>
          </a:xfr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5"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0480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spTree>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1/22/2019</a:t>
            </a:fld>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spTree>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35688495-61E6-4C43-9431-EA7C184628A2}"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a:t>Click to edit Master title style</a:t>
            </a:r>
          </a:p>
        </p:txBody>
      </p:sp>
    </p:spTree>
    <p:extLst>
      <p:ext uri="{BB962C8B-B14F-4D97-AF65-F5344CB8AC3E}">
        <p14:creationId xmlns:p14="http://schemas.microsoft.com/office/powerpoint/2010/main" val="403886244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3253CF1-E184-4C42-BF06-4252E09B8650}" type="slidenum">
              <a:rPr lang="en-US" smtClean="0"/>
              <a:pPr/>
              <a:t>‹#›</a:t>
            </a:fld>
            <a:endParaRPr lang="en-US"/>
          </a:p>
        </p:txBody>
      </p:sp>
    </p:spTree>
    <p:extLst>
      <p:ext uri="{BB962C8B-B14F-4D97-AF65-F5344CB8AC3E}">
        <p14:creationId xmlns:p14="http://schemas.microsoft.com/office/powerpoint/2010/main" val="3945824612"/>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85492B4-78F1-42E2-AFF8-75AECCA8D8C9}" type="slidenum">
              <a:rPr lang="en-US" smtClean="0"/>
              <a:pPr/>
              <a:t>‹#›</a:t>
            </a:fld>
            <a:endParaRPr lang="en-US"/>
          </a:p>
        </p:txBody>
      </p:sp>
    </p:spTree>
    <p:extLst>
      <p:ext uri="{BB962C8B-B14F-4D97-AF65-F5344CB8AC3E}">
        <p14:creationId xmlns:p14="http://schemas.microsoft.com/office/powerpoint/2010/main" val="284907520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4B7A795-0F78-44F3-A0FC-134940021AE9}" type="slidenum">
              <a:rPr lang="en-US"/>
              <a:pPr/>
              <a:t>‹#›</a:t>
            </a:fld>
            <a:endParaRPr lang="en-US"/>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7426DE9-936A-4892-B48E-BC5981E69B5D}" type="slidenum">
              <a:rPr lang="en-US" smtClean="0"/>
              <a:pPr/>
              <a:t>‹#›</a:t>
            </a:fld>
            <a:endParaRPr lang="en-US"/>
          </a:p>
        </p:txBody>
      </p:sp>
    </p:spTree>
    <p:extLst>
      <p:ext uri="{BB962C8B-B14F-4D97-AF65-F5344CB8AC3E}">
        <p14:creationId xmlns:p14="http://schemas.microsoft.com/office/powerpoint/2010/main" val="2044008569"/>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4B7A795-0F78-44F3-A0FC-134940021AE9}" type="slidenum">
              <a:rPr lang="en-US" smtClean="0"/>
              <a:pPr/>
              <a:t>‹#›</a:t>
            </a:fld>
            <a:endParaRPr lang="en-US"/>
          </a:p>
        </p:txBody>
      </p:sp>
    </p:spTree>
    <p:extLst>
      <p:ext uri="{BB962C8B-B14F-4D97-AF65-F5344CB8AC3E}">
        <p14:creationId xmlns:p14="http://schemas.microsoft.com/office/powerpoint/2010/main" val="3100469360"/>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3AA8437-DF20-408E-9EC8-9AD0F83404AE}" type="slidenum">
              <a:rPr lang="en-US" smtClean="0"/>
              <a:pPr/>
              <a:t>‹#›</a:t>
            </a:fld>
            <a:endParaRPr lang="en-US"/>
          </a:p>
        </p:txBody>
      </p:sp>
    </p:spTree>
    <p:extLst>
      <p:ext uri="{BB962C8B-B14F-4D97-AF65-F5344CB8AC3E}">
        <p14:creationId xmlns:p14="http://schemas.microsoft.com/office/powerpoint/2010/main" val="797860963"/>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HN" dirty="0"/>
          </a:p>
        </p:txBody>
      </p:sp>
      <p:sp>
        <p:nvSpPr>
          <p:cNvPr id="3" name="Date Placeholder 2"/>
          <p:cNvSpPr>
            <a:spLocks noGrp="1"/>
          </p:cNvSpPr>
          <p:nvPr>
            <p:ph type="dt" sz="half" idx="10"/>
          </p:nvPr>
        </p:nvSpPr>
        <p:spPr/>
        <p:txBody>
          <a:bodyPr/>
          <a:lstStyle/>
          <a:p>
            <a:fld id="{216E0E02-55D8-4A62-964B-783B05293A72}" type="datetimeFigureOut">
              <a:rPr lang="es-HN" smtClean="0"/>
              <a:t>22/1/2019</a:t>
            </a:fld>
            <a:endParaRPr lang="es-HN"/>
          </a:p>
        </p:txBody>
      </p:sp>
      <p:sp>
        <p:nvSpPr>
          <p:cNvPr id="4" name="Footer Placeholder 3"/>
          <p:cNvSpPr>
            <a:spLocks noGrp="1"/>
          </p:cNvSpPr>
          <p:nvPr>
            <p:ph type="ftr" sz="quarter" idx="11"/>
          </p:nvPr>
        </p:nvSpPr>
        <p:spPr/>
        <p:txBody>
          <a:bodyPr/>
          <a:lstStyle/>
          <a:p>
            <a:endParaRPr lang="es-HN"/>
          </a:p>
        </p:txBody>
      </p:sp>
      <p:sp>
        <p:nvSpPr>
          <p:cNvPr id="5" name="Slide Number Placeholder 4"/>
          <p:cNvSpPr>
            <a:spLocks noGrp="1"/>
          </p:cNvSpPr>
          <p:nvPr>
            <p:ph type="sldNum" sz="quarter" idx="12"/>
          </p:nvPr>
        </p:nvSpPr>
        <p:spPr/>
        <p:txBody>
          <a:bodyPr/>
          <a:lstStyle/>
          <a:p>
            <a:fld id="{12AE7274-3B8E-4316-81F7-62670536CD68}" type="slidenum">
              <a:rPr lang="es-HN" smtClean="0"/>
              <a:t>‹#›</a:t>
            </a:fld>
            <a:endParaRPr lang="es-HN"/>
          </a:p>
        </p:txBody>
      </p:sp>
      <p:sp>
        <p:nvSpPr>
          <p:cNvPr id="7" name="Text Placeholder 6"/>
          <p:cNvSpPr>
            <a:spLocks noGrp="1"/>
          </p:cNvSpPr>
          <p:nvPr>
            <p:ph type="body" sz="quarter" idx="13"/>
          </p:nvPr>
        </p:nvSpPr>
        <p:spPr>
          <a:xfrm>
            <a:off x="457200" y="1524000"/>
            <a:ext cx="8153400" cy="472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HN" dirty="0"/>
          </a:p>
        </p:txBody>
      </p:sp>
    </p:spTree>
    <p:extLst>
      <p:ext uri="{BB962C8B-B14F-4D97-AF65-F5344CB8AC3E}">
        <p14:creationId xmlns:p14="http://schemas.microsoft.com/office/powerpoint/2010/main" val="109688864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3AA8437-DF20-408E-9EC8-9AD0F83404AE}" type="slidenum">
              <a:rPr lang="en-US"/>
              <a:pPr/>
              <a:t>‹#›</a:t>
            </a:fld>
            <a:endParaRPr lang="en-US"/>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E1E97E3B-4BD4-4D27-AA52-CBAF8D6425BD}" type="slidenum">
              <a:rPr lang="en-US"/>
              <a:pPr/>
              <a:t>‹#›</a:t>
            </a:fld>
            <a:endParaRPr lang="en-US"/>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BCE4635F-EEFC-45D6-A1A7-222B36D010FF}" type="slidenum">
              <a:rPr lang="en-US"/>
              <a:pPr/>
              <a:t>‹#›</a:t>
            </a:fld>
            <a:endParaRPr lang="en-US"/>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59.xml"/><Relationship Id="rId7" Type="http://schemas.openxmlformats.org/officeDocument/2006/relationships/slideLayout" Target="../slideLayouts/slideLayout63.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5" Type="http://schemas.openxmlformats.org/officeDocument/2006/relationships/slideLayout" Target="../slideLayouts/slideLayout61.xml"/><Relationship Id="rId4"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614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14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614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615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5E825E6-5608-4DD7-9AF8-76D49B509DEE}" type="slidenum">
              <a:rPr lang="en-US"/>
              <a:pPr/>
              <a:t>‹#›</a:t>
            </a:fld>
            <a:endParaRPr lang="en-US"/>
          </a:p>
        </p:txBody>
      </p:sp>
      <p:sp>
        <p:nvSpPr>
          <p:cNvPr id="615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endParaRPr lang="en-US"/>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709" r:id="rId12"/>
  </p:sldLayoutIdLst>
  <p:transition>
    <p:fade/>
  </p:transition>
  <p:txStyles>
    <p:titleStyle>
      <a:lvl1pPr algn="ctr" rtl="0" fontAlgn="base">
        <a:spcBef>
          <a:spcPct val="0"/>
        </a:spcBef>
        <a:spcAft>
          <a:spcPct val="0"/>
        </a:spcAft>
        <a:defRPr sz="4400" b="1">
          <a:solidFill>
            <a:schemeClr val="tx2"/>
          </a:solidFill>
          <a:latin typeface="+mj-lt"/>
          <a:ea typeface="+mj-ea"/>
          <a:cs typeface="+mj-cs"/>
        </a:defRPr>
      </a:lvl1pPr>
      <a:lvl2pPr algn="ctr" rtl="0" fontAlgn="base">
        <a:spcBef>
          <a:spcPct val="0"/>
        </a:spcBef>
        <a:spcAft>
          <a:spcPct val="0"/>
        </a:spcAft>
        <a:defRPr sz="4400" b="1">
          <a:solidFill>
            <a:schemeClr val="tx2"/>
          </a:solidFill>
          <a:latin typeface="Candara" pitchFamily="34" charset="0"/>
        </a:defRPr>
      </a:lvl2pPr>
      <a:lvl3pPr algn="ctr" rtl="0" fontAlgn="base">
        <a:spcBef>
          <a:spcPct val="0"/>
        </a:spcBef>
        <a:spcAft>
          <a:spcPct val="0"/>
        </a:spcAft>
        <a:defRPr sz="4400" b="1">
          <a:solidFill>
            <a:schemeClr val="tx2"/>
          </a:solidFill>
          <a:latin typeface="Candara" pitchFamily="34" charset="0"/>
        </a:defRPr>
      </a:lvl3pPr>
      <a:lvl4pPr algn="ctr" rtl="0" fontAlgn="base">
        <a:spcBef>
          <a:spcPct val="0"/>
        </a:spcBef>
        <a:spcAft>
          <a:spcPct val="0"/>
        </a:spcAft>
        <a:defRPr sz="4400" b="1">
          <a:solidFill>
            <a:schemeClr val="tx2"/>
          </a:solidFill>
          <a:latin typeface="Candara" pitchFamily="34" charset="0"/>
        </a:defRPr>
      </a:lvl4pPr>
      <a:lvl5pPr algn="ctr" rtl="0" fontAlgn="base">
        <a:spcBef>
          <a:spcPct val="0"/>
        </a:spcBef>
        <a:spcAft>
          <a:spcPct val="0"/>
        </a:spcAft>
        <a:defRPr sz="4400" b="1">
          <a:solidFill>
            <a:schemeClr val="tx2"/>
          </a:solidFill>
          <a:latin typeface="Candara" pitchFamily="34" charset="0"/>
        </a:defRPr>
      </a:lvl5pPr>
      <a:lvl6pPr marL="457200" algn="ctr" rtl="0" fontAlgn="base">
        <a:spcBef>
          <a:spcPct val="0"/>
        </a:spcBef>
        <a:spcAft>
          <a:spcPct val="0"/>
        </a:spcAft>
        <a:defRPr sz="4400" b="1">
          <a:solidFill>
            <a:schemeClr val="tx2"/>
          </a:solidFill>
          <a:latin typeface="Candara" pitchFamily="34" charset="0"/>
        </a:defRPr>
      </a:lvl6pPr>
      <a:lvl7pPr marL="914400" algn="ctr" rtl="0" fontAlgn="base">
        <a:spcBef>
          <a:spcPct val="0"/>
        </a:spcBef>
        <a:spcAft>
          <a:spcPct val="0"/>
        </a:spcAft>
        <a:defRPr sz="4400" b="1">
          <a:solidFill>
            <a:schemeClr val="tx2"/>
          </a:solidFill>
          <a:latin typeface="Candara" pitchFamily="34" charset="0"/>
        </a:defRPr>
      </a:lvl7pPr>
      <a:lvl8pPr marL="1371600" algn="ctr" rtl="0" fontAlgn="base">
        <a:spcBef>
          <a:spcPct val="0"/>
        </a:spcBef>
        <a:spcAft>
          <a:spcPct val="0"/>
        </a:spcAft>
        <a:defRPr sz="4400" b="1">
          <a:solidFill>
            <a:schemeClr val="tx2"/>
          </a:solidFill>
          <a:latin typeface="Candara" pitchFamily="34" charset="0"/>
        </a:defRPr>
      </a:lvl8pPr>
      <a:lvl9pPr marL="1828800" algn="ctr" rtl="0" fontAlgn="base">
        <a:spcBef>
          <a:spcPct val="0"/>
        </a:spcBef>
        <a:spcAft>
          <a:spcPct val="0"/>
        </a:spcAft>
        <a:defRPr sz="4400" b="1">
          <a:solidFill>
            <a:schemeClr val="tx2"/>
          </a:solidFill>
          <a:latin typeface="Candara" pitchFamily="34" charset="0"/>
        </a:defRPr>
      </a:lvl9pPr>
    </p:titleStyle>
    <p:bodyStyle>
      <a:lvl1pPr marL="342900" indent="-342900" algn="l" rtl="0" fontAlgn="base">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fontAlgn="base">
        <a:spcBef>
          <a:spcPct val="20000"/>
        </a:spcBef>
        <a:spcAft>
          <a:spcPct val="0"/>
        </a:spcAft>
        <a:buFont typeface="Wingdings" pitchFamily="2" charset="2"/>
        <a:buChar char="Ø"/>
        <a:defRPr sz="2800">
          <a:solidFill>
            <a:schemeClr val="tx1"/>
          </a:solidFill>
          <a:latin typeface="+mn-lt"/>
        </a:defRPr>
      </a:lvl2pPr>
      <a:lvl3pPr marL="1143000" indent="-228600" algn="l" rtl="0" fontAlgn="base">
        <a:spcBef>
          <a:spcPct val="20000"/>
        </a:spcBef>
        <a:spcAft>
          <a:spcPct val="0"/>
        </a:spcAft>
        <a:buFont typeface="Wingdings" pitchFamily="2" charset="2"/>
        <a:buChar char="Ø"/>
        <a:defRPr sz="2400">
          <a:solidFill>
            <a:schemeClr val="tx1"/>
          </a:solidFill>
          <a:latin typeface="+mn-lt"/>
        </a:defRPr>
      </a:lvl3pPr>
      <a:lvl4pPr marL="1600200" indent="-228600" algn="l" rtl="0" fontAlgn="base">
        <a:spcBef>
          <a:spcPct val="20000"/>
        </a:spcBef>
        <a:spcAft>
          <a:spcPct val="0"/>
        </a:spcAft>
        <a:buFont typeface="Wingdings" pitchFamily="2" charset="2"/>
        <a:buChar char="Ø"/>
        <a:defRPr sz="2000">
          <a:solidFill>
            <a:schemeClr val="tx1"/>
          </a:solidFill>
          <a:latin typeface="+mn-lt"/>
        </a:defRPr>
      </a:lvl4pPr>
      <a:lvl5pPr marL="2057400" indent="-228600" algn="l" rtl="0" fontAlgn="base">
        <a:spcBef>
          <a:spcPct val="20000"/>
        </a:spcBef>
        <a:spcAft>
          <a:spcPct val="0"/>
        </a:spcAft>
        <a:buFont typeface="Wingdings" pitchFamily="2" charset="2"/>
        <a:buChar char="Ø"/>
        <a:defRPr sz="2000">
          <a:solidFill>
            <a:schemeClr val="tx1"/>
          </a:solidFill>
          <a:latin typeface="+mn-lt"/>
        </a:defRPr>
      </a:lvl5pPr>
      <a:lvl6pPr marL="2514600" indent="-228600" algn="l" rtl="0" fontAlgn="base">
        <a:spcBef>
          <a:spcPct val="20000"/>
        </a:spcBef>
        <a:spcAft>
          <a:spcPct val="0"/>
        </a:spcAft>
        <a:buFont typeface="Wingdings" pitchFamily="2" charset="2"/>
        <a:buChar char="Ø"/>
        <a:defRPr sz="2000">
          <a:solidFill>
            <a:schemeClr val="tx1"/>
          </a:solidFill>
          <a:latin typeface="+mn-lt"/>
        </a:defRPr>
      </a:lvl6pPr>
      <a:lvl7pPr marL="2971800" indent="-228600" algn="l" rtl="0" fontAlgn="base">
        <a:spcBef>
          <a:spcPct val="20000"/>
        </a:spcBef>
        <a:spcAft>
          <a:spcPct val="0"/>
        </a:spcAft>
        <a:buFont typeface="Wingdings" pitchFamily="2" charset="2"/>
        <a:buChar char="Ø"/>
        <a:defRPr sz="2000">
          <a:solidFill>
            <a:schemeClr val="tx1"/>
          </a:solidFill>
          <a:latin typeface="+mn-lt"/>
        </a:defRPr>
      </a:lvl7pPr>
      <a:lvl8pPr marL="3429000" indent="-228600" algn="l" rtl="0" fontAlgn="base">
        <a:spcBef>
          <a:spcPct val="20000"/>
        </a:spcBef>
        <a:spcAft>
          <a:spcPct val="0"/>
        </a:spcAft>
        <a:buFont typeface="Wingdings" pitchFamily="2" charset="2"/>
        <a:buChar char="Ø"/>
        <a:defRPr sz="2000">
          <a:solidFill>
            <a:schemeClr val="tx1"/>
          </a:solidFill>
          <a:latin typeface="+mn-lt"/>
        </a:defRPr>
      </a:lvl8pPr>
      <a:lvl9pPr marL="3886200" indent="-228600" algn="l" rtl="0" fontAlgn="base">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5E825E6-5608-4DD7-9AF8-76D49B509DEE}"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ransition>
    <p:fade/>
  </p:transition>
  <p:txStyles>
    <p:titleStyle>
      <a:lvl1pPr algn="ctr" rtl="0" eaLnBrk="1" fontAlgn="base" hangingPunct="1">
        <a:spcBef>
          <a:spcPct val="0"/>
        </a:spcBef>
        <a:spcAft>
          <a:spcPct val="0"/>
        </a:spcAft>
        <a:defRPr sz="4400" b="1">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Ø"/>
        <a:defRPr sz="2800">
          <a:solidFill>
            <a:schemeClr val="tx1"/>
          </a:solidFill>
          <a:latin typeface="+mn-lt"/>
        </a:defRPr>
      </a:lvl2pPr>
      <a:lvl3pPr marL="1143000" indent="-228600" algn="l" rtl="0" eaLnBrk="1" fontAlgn="base" hangingPunct="1">
        <a:spcBef>
          <a:spcPct val="20000"/>
        </a:spcBef>
        <a:spcAft>
          <a:spcPct val="0"/>
        </a:spcAft>
        <a:buFont typeface="Wingdings" pitchFamily="2" charset="2"/>
        <a:buChar char="Ø"/>
        <a:defRPr sz="2400">
          <a:solidFill>
            <a:schemeClr val="tx1"/>
          </a:solidFill>
          <a:latin typeface="+mn-lt"/>
        </a:defRPr>
      </a:lvl3pPr>
      <a:lvl4pPr marL="1600200" indent="-228600" algn="l" rtl="0" eaLnBrk="1" fontAlgn="base" hangingPunct="1">
        <a:spcBef>
          <a:spcPct val="20000"/>
        </a:spcBef>
        <a:spcAft>
          <a:spcPct val="0"/>
        </a:spcAft>
        <a:buFont typeface="Wingdings" pitchFamily="2" charset="2"/>
        <a:buChar char="Ø"/>
        <a:defRPr sz="2000">
          <a:solidFill>
            <a:schemeClr val="tx1"/>
          </a:solidFill>
          <a:latin typeface="+mn-lt"/>
        </a:defRPr>
      </a:lvl4pPr>
      <a:lvl5pPr marL="2057400" indent="-228600" algn="l" rtl="0" eaLnBrk="1" fontAlgn="base" hangingPunct="1">
        <a:spcBef>
          <a:spcPct val="20000"/>
        </a:spcBef>
        <a:spcAft>
          <a:spcPct val="0"/>
        </a:spcAft>
        <a:buFont typeface="Wingdings" pitchFamily="2" charset="2"/>
        <a:buChar char="Ø"/>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5E825E6-5608-4DD7-9AF8-76D49B509DEE}"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ransition>
    <p:fade/>
  </p:transition>
  <p:txStyles>
    <p:titleStyle>
      <a:lvl1pPr algn="ctr" rtl="0" eaLnBrk="1" fontAlgn="base" hangingPunct="1">
        <a:spcBef>
          <a:spcPct val="0"/>
        </a:spcBef>
        <a:spcAft>
          <a:spcPct val="0"/>
        </a:spcAft>
        <a:defRPr sz="4400" b="1">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Ø"/>
        <a:defRPr sz="2800">
          <a:solidFill>
            <a:schemeClr val="tx1"/>
          </a:solidFill>
          <a:latin typeface="+mn-lt"/>
        </a:defRPr>
      </a:lvl2pPr>
      <a:lvl3pPr marL="1143000" indent="-228600" algn="l" rtl="0" eaLnBrk="1" fontAlgn="base" hangingPunct="1">
        <a:spcBef>
          <a:spcPct val="20000"/>
        </a:spcBef>
        <a:spcAft>
          <a:spcPct val="0"/>
        </a:spcAft>
        <a:buFont typeface="Wingdings" pitchFamily="2" charset="2"/>
        <a:buChar char="Ø"/>
        <a:defRPr sz="2400">
          <a:solidFill>
            <a:schemeClr val="tx1"/>
          </a:solidFill>
          <a:latin typeface="+mn-lt"/>
        </a:defRPr>
      </a:lvl3pPr>
      <a:lvl4pPr marL="1600200" indent="-228600" algn="l" rtl="0" eaLnBrk="1" fontAlgn="base" hangingPunct="1">
        <a:spcBef>
          <a:spcPct val="20000"/>
        </a:spcBef>
        <a:spcAft>
          <a:spcPct val="0"/>
        </a:spcAft>
        <a:buFont typeface="Wingdings" pitchFamily="2" charset="2"/>
        <a:buChar char="Ø"/>
        <a:defRPr sz="2000">
          <a:solidFill>
            <a:schemeClr val="tx1"/>
          </a:solidFill>
          <a:latin typeface="+mn-lt"/>
        </a:defRPr>
      </a:lvl4pPr>
      <a:lvl5pPr marL="2057400" indent="-228600" algn="l" rtl="0" eaLnBrk="1" fontAlgn="base" hangingPunct="1">
        <a:spcBef>
          <a:spcPct val="20000"/>
        </a:spcBef>
        <a:spcAft>
          <a:spcPct val="0"/>
        </a:spcAft>
        <a:buFont typeface="Wingdings" pitchFamily="2" charset="2"/>
        <a:buChar char="Ø"/>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pPr fontAlgn="auto">
              <a:spcBef>
                <a:spcPts val="0"/>
              </a:spcBef>
              <a:spcAft>
                <a:spcPts val="0"/>
              </a:spcAft>
            </a:pPr>
            <a:fld id="{1056861F-6530-4B20-97D5-EB438499E296}" type="datetimeFigureOut">
              <a:rPr lang="es-CO" smtClean="0">
                <a:solidFill>
                  <a:srgbClr val="000000"/>
                </a:solidFill>
                <a:cs typeface="+mn-cs"/>
              </a:rPr>
              <a:pPr fontAlgn="auto">
                <a:spcBef>
                  <a:spcPts val="0"/>
                </a:spcBef>
                <a:spcAft>
                  <a:spcPts val="0"/>
                </a:spcAft>
              </a:pPr>
              <a:t>22/01/2019</a:t>
            </a:fld>
            <a:endParaRPr lang="es-CO">
              <a:solidFill>
                <a:srgbClr val="000000"/>
              </a:solidFill>
              <a:cs typeface="+mn-cs"/>
            </a:endParaRPr>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pPr fontAlgn="auto">
              <a:spcBef>
                <a:spcPts val="0"/>
              </a:spcBef>
              <a:spcAft>
                <a:spcPts val="0"/>
              </a:spcAft>
            </a:pPr>
            <a:endParaRPr lang="es-CO">
              <a:solidFill>
                <a:srgbClr val="000000"/>
              </a:solidFill>
              <a:cs typeface="+mn-cs"/>
            </a:endParaRPr>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pPr fontAlgn="auto">
              <a:spcBef>
                <a:spcPts val="0"/>
              </a:spcBef>
              <a:spcAft>
                <a:spcPts val="0"/>
              </a:spcAft>
            </a:pPr>
            <a:fld id="{AA955BE6-8BCA-43BA-A36E-C2A9BEE99AC9}" type="slidenum">
              <a:rPr lang="es-CO" smtClean="0">
                <a:solidFill>
                  <a:srgbClr val="000000"/>
                </a:solidFill>
                <a:cs typeface="+mn-cs"/>
              </a:rPr>
              <a:pPr fontAlgn="auto">
                <a:spcBef>
                  <a:spcPts val="0"/>
                </a:spcBef>
                <a:spcAft>
                  <a:spcPts val="0"/>
                </a:spcAft>
              </a:pPr>
              <a:t>‹#›</a:t>
            </a:fld>
            <a:endParaRPr lang="es-CO">
              <a:solidFill>
                <a:srgbClr val="000000"/>
              </a:solidFill>
              <a:cs typeface="+mn-cs"/>
            </a:endParaRPr>
          </a:p>
        </p:txBody>
      </p:sp>
      <p:sp>
        <p:nvSpPr>
          <p:cNvPr id="7783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pPr fontAlgn="auto">
              <a:spcBef>
                <a:spcPts val="0"/>
              </a:spcBef>
              <a:spcAft>
                <a:spcPts val="0"/>
              </a:spcAft>
            </a:pPr>
            <a:endParaRPr lang="en-US">
              <a:solidFill>
                <a:srgbClr val="000000"/>
              </a:solidFill>
              <a:latin typeface="Calibri"/>
              <a:cs typeface="+mn-cs"/>
            </a:endParaRPr>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ransition>
    <p:fade/>
  </p:transition>
  <p:txStyles>
    <p:titleStyle>
      <a:lvl1pPr algn="ctr" rtl="0" eaLnBrk="1" fontAlgn="base" hangingPunct="1">
        <a:spcBef>
          <a:spcPct val="0"/>
        </a:spcBef>
        <a:spcAft>
          <a:spcPct val="0"/>
        </a:spcAft>
        <a:defRPr sz="4400" b="1">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Ø"/>
        <a:defRPr sz="2800">
          <a:solidFill>
            <a:schemeClr val="tx1"/>
          </a:solidFill>
          <a:latin typeface="+mn-lt"/>
        </a:defRPr>
      </a:lvl2pPr>
      <a:lvl3pPr marL="1143000" indent="-228600" algn="l" rtl="0" eaLnBrk="1" fontAlgn="base" hangingPunct="1">
        <a:spcBef>
          <a:spcPct val="20000"/>
        </a:spcBef>
        <a:spcAft>
          <a:spcPct val="0"/>
        </a:spcAft>
        <a:buFont typeface="Wingdings" pitchFamily="2" charset="2"/>
        <a:buChar char="Ø"/>
        <a:defRPr sz="2400">
          <a:solidFill>
            <a:schemeClr val="tx1"/>
          </a:solidFill>
          <a:latin typeface="+mn-lt"/>
        </a:defRPr>
      </a:lvl3pPr>
      <a:lvl4pPr marL="1600200" indent="-228600" algn="l" rtl="0" eaLnBrk="1" fontAlgn="base" hangingPunct="1">
        <a:spcBef>
          <a:spcPct val="20000"/>
        </a:spcBef>
        <a:spcAft>
          <a:spcPct val="0"/>
        </a:spcAft>
        <a:buFont typeface="Wingdings" pitchFamily="2" charset="2"/>
        <a:buChar char="Ø"/>
        <a:defRPr sz="2000">
          <a:solidFill>
            <a:schemeClr val="tx1"/>
          </a:solidFill>
          <a:latin typeface="+mn-lt"/>
        </a:defRPr>
      </a:lvl4pPr>
      <a:lvl5pPr marL="2057400" indent="-228600" algn="l" rtl="0" eaLnBrk="1" fontAlgn="base" hangingPunct="1">
        <a:spcBef>
          <a:spcPct val="20000"/>
        </a:spcBef>
        <a:spcAft>
          <a:spcPct val="0"/>
        </a:spcAft>
        <a:buFont typeface="Wingdings" pitchFamily="2" charset="2"/>
        <a:buChar char="Ø"/>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pPr fontAlgn="auto">
              <a:spcBef>
                <a:spcPts val="0"/>
              </a:spcBef>
              <a:spcAft>
                <a:spcPts val="0"/>
              </a:spcAft>
            </a:pPr>
            <a:fld id="{0975FDFC-CC3C-4730-99E1-74466F9BB72B}" type="datetimeFigureOut">
              <a:rPr lang="en-US" smtClean="0">
                <a:solidFill>
                  <a:srgbClr val="000000"/>
                </a:solidFill>
                <a:cs typeface="+mn-cs"/>
              </a:rPr>
              <a:pPr fontAlgn="auto">
                <a:spcBef>
                  <a:spcPts val="0"/>
                </a:spcBef>
                <a:spcAft>
                  <a:spcPts val="0"/>
                </a:spcAft>
              </a:pPr>
              <a:t>1/22/2019</a:t>
            </a:fld>
            <a:endParaRPr lang="en-US">
              <a:solidFill>
                <a:srgbClr val="000000"/>
              </a:solidFill>
              <a:cs typeface="+mn-cs"/>
            </a:endParaRPr>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pPr fontAlgn="auto">
              <a:spcBef>
                <a:spcPts val="0"/>
              </a:spcBef>
              <a:spcAft>
                <a:spcPts val="0"/>
              </a:spcAft>
            </a:pPr>
            <a:endParaRPr lang="en-US">
              <a:solidFill>
                <a:srgbClr val="000000"/>
              </a:solidFill>
              <a:cs typeface="+mn-cs"/>
            </a:endParaRPr>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pPr fontAlgn="auto">
              <a:spcBef>
                <a:spcPts val="0"/>
              </a:spcBef>
              <a:spcAft>
                <a:spcPts val="0"/>
              </a:spcAft>
            </a:pPr>
            <a:fld id="{1BF75328-339F-4D86-A1C2-3D0885BED8FA}" type="slidenum">
              <a:rPr lang="en-US" smtClean="0">
                <a:solidFill>
                  <a:srgbClr val="000000"/>
                </a:solidFill>
                <a:cs typeface="+mn-cs"/>
              </a:rPr>
              <a:pPr fontAlgn="auto">
                <a:spcBef>
                  <a:spcPts val="0"/>
                </a:spcBef>
                <a:spcAft>
                  <a:spcPts val="0"/>
                </a:spcAft>
              </a:pPr>
              <a:t>‹#›</a:t>
            </a:fld>
            <a:endParaRPr lang="en-US">
              <a:solidFill>
                <a:srgbClr val="000000"/>
              </a:solidFill>
              <a:cs typeface="+mn-cs"/>
            </a:endParaRPr>
          </a:p>
        </p:txBody>
      </p:sp>
      <p:sp>
        <p:nvSpPr>
          <p:cNvPr id="7783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pPr fontAlgn="auto">
              <a:spcBef>
                <a:spcPts val="0"/>
              </a:spcBef>
              <a:spcAft>
                <a:spcPts val="0"/>
              </a:spcAft>
            </a:pPr>
            <a:endParaRPr lang="en-US">
              <a:solidFill>
                <a:srgbClr val="000000"/>
              </a:solidFill>
              <a:latin typeface="Calibri"/>
              <a:cs typeface="+mn-cs"/>
            </a:endParaRPr>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ransition>
    <p:fade/>
  </p:transition>
  <p:txStyles>
    <p:titleStyle>
      <a:lvl1pPr algn="ctr" rtl="0" eaLnBrk="1" fontAlgn="base" hangingPunct="1">
        <a:spcBef>
          <a:spcPct val="0"/>
        </a:spcBef>
        <a:spcAft>
          <a:spcPct val="0"/>
        </a:spcAft>
        <a:defRPr sz="4400" b="1">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Ø"/>
        <a:defRPr sz="2800">
          <a:solidFill>
            <a:schemeClr val="tx1"/>
          </a:solidFill>
          <a:latin typeface="+mn-lt"/>
        </a:defRPr>
      </a:lvl2pPr>
      <a:lvl3pPr marL="1143000" indent="-228600" algn="l" rtl="0" eaLnBrk="1" fontAlgn="base" hangingPunct="1">
        <a:spcBef>
          <a:spcPct val="20000"/>
        </a:spcBef>
        <a:spcAft>
          <a:spcPct val="0"/>
        </a:spcAft>
        <a:buFont typeface="Wingdings" pitchFamily="2" charset="2"/>
        <a:buChar char="Ø"/>
        <a:defRPr sz="2400">
          <a:solidFill>
            <a:schemeClr val="tx1"/>
          </a:solidFill>
          <a:latin typeface="+mn-lt"/>
        </a:defRPr>
      </a:lvl3pPr>
      <a:lvl4pPr marL="1600200" indent="-228600" algn="l" rtl="0" eaLnBrk="1" fontAlgn="base" hangingPunct="1">
        <a:spcBef>
          <a:spcPct val="20000"/>
        </a:spcBef>
        <a:spcAft>
          <a:spcPct val="0"/>
        </a:spcAft>
        <a:buFont typeface="Wingdings" pitchFamily="2" charset="2"/>
        <a:buChar char="Ø"/>
        <a:defRPr sz="2000">
          <a:solidFill>
            <a:schemeClr val="tx1"/>
          </a:solidFill>
          <a:latin typeface="+mn-lt"/>
        </a:defRPr>
      </a:lvl4pPr>
      <a:lvl5pPr marL="2057400" indent="-228600" algn="l" rtl="0" eaLnBrk="1" fontAlgn="base" hangingPunct="1">
        <a:spcBef>
          <a:spcPct val="20000"/>
        </a:spcBef>
        <a:spcAft>
          <a:spcPct val="0"/>
        </a:spcAft>
        <a:buFont typeface="Wingdings" pitchFamily="2" charset="2"/>
        <a:buChar char="Ø"/>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5E825E6-5608-4DD7-9AF8-76D49B509DEE}"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extLst>
      <p:ext uri="{BB962C8B-B14F-4D97-AF65-F5344CB8AC3E}">
        <p14:creationId xmlns:p14="http://schemas.microsoft.com/office/powerpoint/2010/main" val="2827860160"/>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30.xml"/><Relationship Id="rId3" Type="http://schemas.openxmlformats.org/officeDocument/2006/relationships/slide" Target="slide3.xml"/><Relationship Id="rId7" Type="http://schemas.openxmlformats.org/officeDocument/2006/relationships/image" Target="../media/image6.png"/><Relationship Id="rId12" Type="http://schemas.openxmlformats.org/officeDocument/2006/relationships/slide" Target="slide26.xml"/><Relationship Id="rId17" Type="http://schemas.openxmlformats.org/officeDocument/2006/relationships/image" Target="../media/image10.jpeg"/><Relationship Id="rId2" Type="http://schemas.openxmlformats.org/officeDocument/2006/relationships/notesSlide" Target="../notesSlides/notesSlide9.xml"/><Relationship Id="rId16" Type="http://schemas.openxmlformats.org/officeDocument/2006/relationships/slide" Target="slide38.xml"/><Relationship Id="rId1" Type="http://schemas.openxmlformats.org/officeDocument/2006/relationships/slideLayout" Target="../slideLayouts/slideLayout58.xml"/><Relationship Id="rId6" Type="http://schemas.openxmlformats.org/officeDocument/2006/relationships/slide" Target="slide12.xml"/><Relationship Id="rId11" Type="http://schemas.openxmlformats.org/officeDocument/2006/relationships/image" Target="../media/image8.jpeg"/><Relationship Id="rId5" Type="http://schemas.openxmlformats.org/officeDocument/2006/relationships/image" Target="../media/image5.png"/><Relationship Id="rId15" Type="http://schemas.openxmlformats.org/officeDocument/2006/relationships/image" Target="../media/image9.png"/><Relationship Id="rId10" Type="http://schemas.openxmlformats.org/officeDocument/2006/relationships/slide" Target="slide21.xml"/><Relationship Id="rId4" Type="http://schemas.openxmlformats.org/officeDocument/2006/relationships/slide" Target="slide8.xml"/><Relationship Id="rId9" Type="http://schemas.openxmlformats.org/officeDocument/2006/relationships/image" Target="../media/image7.jpeg"/><Relationship Id="rId14" Type="http://schemas.openxmlformats.org/officeDocument/2006/relationships/slide" Target="slide3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8.xml"/></Relationships>
</file>

<file path=ppt/slides/_rels/slide14.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30.xml"/><Relationship Id="rId3" Type="http://schemas.openxmlformats.org/officeDocument/2006/relationships/slide" Target="slide3.xml"/><Relationship Id="rId7" Type="http://schemas.openxmlformats.org/officeDocument/2006/relationships/image" Target="../media/image6.png"/><Relationship Id="rId12" Type="http://schemas.openxmlformats.org/officeDocument/2006/relationships/slide" Target="slide26.xml"/><Relationship Id="rId17" Type="http://schemas.openxmlformats.org/officeDocument/2006/relationships/image" Target="../media/image10.jpeg"/><Relationship Id="rId2" Type="http://schemas.openxmlformats.org/officeDocument/2006/relationships/notesSlide" Target="../notesSlides/notesSlide11.xml"/><Relationship Id="rId16" Type="http://schemas.openxmlformats.org/officeDocument/2006/relationships/slide" Target="slide38.xml"/><Relationship Id="rId1" Type="http://schemas.openxmlformats.org/officeDocument/2006/relationships/slideLayout" Target="../slideLayouts/slideLayout58.xml"/><Relationship Id="rId6" Type="http://schemas.openxmlformats.org/officeDocument/2006/relationships/slide" Target="slide12.xml"/><Relationship Id="rId11" Type="http://schemas.openxmlformats.org/officeDocument/2006/relationships/image" Target="../media/image8.jpeg"/><Relationship Id="rId5" Type="http://schemas.openxmlformats.org/officeDocument/2006/relationships/image" Target="../media/image5.png"/><Relationship Id="rId15" Type="http://schemas.openxmlformats.org/officeDocument/2006/relationships/image" Target="../media/image9.png"/><Relationship Id="rId10" Type="http://schemas.openxmlformats.org/officeDocument/2006/relationships/slide" Target="slide21.xml"/><Relationship Id="rId4" Type="http://schemas.openxmlformats.org/officeDocument/2006/relationships/slide" Target="slide8.xml"/><Relationship Id="rId9" Type="http://schemas.openxmlformats.org/officeDocument/2006/relationships/image" Target="../media/image7.jpeg"/><Relationship Id="rId14" Type="http://schemas.openxmlformats.org/officeDocument/2006/relationships/slide" Target="slide34.xml"/></Relationships>
</file>

<file path=ppt/slides/_rels/slide15.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12.xml"/><Relationship Id="rId1" Type="http://schemas.openxmlformats.org/officeDocument/2006/relationships/slideLayout" Target="../slideLayouts/slideLayout58.xml"/><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61.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58.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58.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6.xml"/><Relationship Id="rId1" Type="http://schemas.openxmlformats.org/officeDocument/2006/relationships/slideLayout" Target="../slideLayouts/slideLayout58.xml"/></Relationships>
</file>

<file path=ppt/slides/_rels/slide2.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30.xml"/><Relationship Id="rId3" Type="http://schemas.openxmlformats.org/officeDocument/2006/relationships/slide" Target="slide3.xml"/><Relationship Id="rId7" Type="http://schemas.openxmlformats.org/officeDocument/2006/relationships/image" Target="../media/image6.png"/><Relationship Id="rId12" Type="http://schemas.openxmlformats.org/officeDocument/2006/relationships/slide" Target="slide26.xml"/><Relationship Id="rId17" Type="http://schemas.openxmlformats.org/officeDocument/2006/relationships/image" Target="../media/image10.jpeg"/><Relationship Id="rId2" Type="http://schemas.openxmlformats.org/officeDocument/2006/relationships/notesSlide" Target="../notesSlides/notesSlide2.xml"/><Relationship Id="rId16" Type="http://schemas.openxmlformats.org/officeDocument/2006/relationships/slide" Target="slide38.xml"/><Relationship Id="rId1" Type="http://schemas.openxmlformats.org/officeDocument/2006/relationships/slideLayout" Target="../slideLayouts/slideLayout58.xml"/><Relationship Id="rId6" Type="http://schemas.openxmlformats.org/officeDocument/2006/relationships/slide" Target="slide12.xml"/><Relationship Id="rId11" Type="http://schemas.openxmlformats.org/officeDocument/2006/relationships/image" Target="../media/image8.jpeg"/><Relationship Id="rId5" Type="http://schemas.openxmlformats.org/officeDocument/2006/relationships/image" Target="../media/image5.png"/><Relationship Id="rId15" Type="http://schemas.openxmlformats.org/officeDocument/2006/relationships/image" Target="../media/image9.png"/><Relationship Id="rId10" Type="http://schemas.openxmlformats.org/officeDocument/2006/relationships/slide" Target="slide21.xml"/><Relationship Id="rId4" Type="http://schemas.openxmlformats.org/officeDocument/2006/relationships/slide" Target="slide8.xml"/><Relationship Id="rId9" Type="http://schemas.openxmlformats.org/officeDocument/2006/relationships/image" Target="../media/image7.jpeg"/><Relationship Id="rId14" Type="http://schemas.openxmlformats.org/officeDocument/2006/relationships/slide" Target="slide34.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58.xml"/></Relationships>
</file>

<file path=ppt/slides/_rels/slide21.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30.xml"/><Relationship Id="rId3" Type="http://schemas.openxmlformats.org/officeDocument/2006/relationships/slide" Target="slide3.xml"/><Relationship Id="rId7" Type="http://schemas.openxmlformats.org/officeDocument/2006/relationships/image" Target="../media/image6.png"/><Relationship Id="rId12" Type="http://schemas.openxmlformats.org/officeDocument/2006/relationships/slide" Target="slide26.xml"/><Relationship Id="rId17" Type="http://schemas.openxmlformats.org/officeDocument/2006/relationships/image" Target="../media/image10.jpeg"/><Relationship Id="rId2" Type="http://schemas.openxmlformats.org/officeDocument/2006/relationships/notesSlide" Target="../notesSlides/notesSlide18.xml"/><Relationship Id="rId16" Type="http://schemas.openxmlformats.org/officeDocument/2006/relationships/slide" Target="slide38.xml"/><Relationship Id="rId1" Type="http://schemas.openxmlformats.org/officeDocument/2006/relationships/slideLayout" Target="../slideLayouts/slideLayout58.xml"/><Relationship Id="rId6" Type="http://schemas.openxmlformats.org/officeDocument/2006/relationships/slide" Target="slide12.xml"/><Relationship Id="rId11" Type="http://schemas.openxmlformats.org/officeDocument/2006/relationships/image" Target="../media/image8.jpeg"/><Relationship Id="rId5" Type="http://schemas.openxmlformats.org/officeDocument/2006/relationships/image" Target="../media/image5.png"/><Relationship Id="rId15" Type="http://schemas.openxmlformats.org/officeDocument/2006/relationships/image" Target="../media/image9.png"/><Relationship Id="rId10" Type="http://schemas.openxmlformats.org/officeDocument/2006/relationships/slide" Target="slide21.xml"/><Relationship Id="rId4" Type="http://schemas.openxmlformats.org/officeDocument/2006/relationships/slide" Target="slide8.xml"/><Relationship Id="rId9" Type="http://schemas.openxmlformats.org/officeDocument/2006/relationships/image" Target="../media/image7.jpeg"/><Relationship Id="rId14" Type="http://schemas.openxmlformats.org/officeDocument/2006/relationships/slide" Target="slide3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58.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26.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30.xml"/><Relationship Id="rId3" Type="http://schemas.openxmlformats.org/officeDocument/2006/relationships/slide" Target="slide3.xml"/><Relationship Id="rId7" Type="http://schemas.openxmlformats.org/officeDocument/2006/relationships/image" Target="../media/image6.png"/><Relationship Id="rId12" Type="http://schemas.openxmlformats.org/officeDocument/2006/relationships/slide" Target="slide26.xml"/><Relationship Id="rId17" Type="http://schemas.openxmlformats.org/officeDocument/2006/relationships/image" Target="../media/image10.jpeg"/><Relationship Id="rId2" Type="http://schemas.openxmlformats.org/officeDocument/2006/relationships/notesSlide" Target="../notesSlides/notesSlide22.xml"/><Relationship Id="rId16" Type="http://schemas.openxmlformats.org/officeDocument/2006/relationships/slide" Target="slide38.xml"/><Relationship Id="rId1" Type="http://schemas.openxmlformats.org/officeDocument/2006/relationships/slideLayout" Target="../slideLayouts/slideLayout58.xml"/><Relationship Id="rId6" Type="http://schemas.openxmlformats.org/officeDocument/2006/relationships/slide" Target="slide12.xml"/><Relationship Id="rId11" Type="http://schemas.openxmlformats.org/officeDocument/2006/relationships/image" Target="../media/image8.jpeg"/><Relationship Id="rId5" Type="http://schemas.openxmlformats.org/officeDocument/2006/relationships/image" Target="../media/image5.png"/><Relationship Id="rId15" Type="http://schemas.openxmlformats.org/officeDocument/2006/relationships/image" Target="../media/image9.png"/><Relationship Id="rId10" Type="http://schemas.openxmlformats.org/officeDocument/2006/relationships/slide" Target="slide21.xml"/><Relationship Id="rId4" Type="http://schemas.openxmlformats.org/officeDocument/2006/relationships/slide" Target="slide8.xml"/><Relationship Id="rId9" Type="http://schemas.openxmlformats.org/officeDocument/2006/relationships/image" Target="../media/image7.jpeg"/><Relationship Id="rId14" Type="http://schemas.openxmlformats.org/officeDocument/2006/relationships/slide" Target="slide3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8.xml"/></Relationships>
</file>

<file path=ppt/slides/_rels/slide3.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30.xml"/><Relationship Id="rId3" Type="http://schemas.openxmlformats.org/officeDocument/2006/relationships/slide" Target="slide3.xml"/><Relationship Id="rId7" Type="http://schemas.openxmlformats.org/officeDocument/2006/relationships/image" Target="../media/image6.png"/><Relationship Id="rId12" Type="http://schemas.openxmlformats.org/officeDocument/2006/relationships/slide" Target="slide26.xml"/><Relationship Id="rId17" Type="http://schemas.openxmlformats.org/officeDocument/2006/relationships/image" Target="../media/image10.jpeg"/><Relationship Id="rId2" Type="http://schemas.openxmlformats.org/officeDocument/2006/relationships/notesSlide" Target="../notesSlides/notesSlide3.xml"/><Relationship Id="rId16" Type="http://schemas.openxmlformats.org/officeDocument/2006/relationships/slide" Target="slide38.xml"/><Relationship Id="rId1" Type="http://schemas.openxmlformats.org/officeDocument/2006/relationships/slideLayout" Target="../slideLayouts/slideLayout58.xml"/><Relationship Id="rId6" Type="http://schemas.openxmlformats.org/officeDocument/2006/relationships/slide" Target="slide12.xml"/><Relationship Id="rId11" Type="http://schemas.openxmlformats.org/officeDocument/2006/relationships/image" Target="../media/image8.jpeg"/><Relationship Id="rId5" Type="http://schemas.openxmlformats.org/officeDocument/2006/relationships/image" Target="../media/image5.png"/><Relationship Id="rId15" Type="http://schemas.openxmlformats.org/officeDocument/2006/relationships/image" Target="../media/image9.png"/><Relationship Id="rId10" Type="http://schemas.openxmlformats.org/officeDocument/2006/relationships/slide" Target="slide21.xml"/><Relationship Id="rId4" Type="http://schemas.openxmlformats.org/officeDocument/2006/relationships/slide" Target="slide8.xml"/><Relationship Id="rId9" Type="http://schemas.openxmlformats.org/officeDocument/2006/relationships/image" Target="../media/image7.jpeg"/><Relationship Id="rId14" Type="http://schemas.openxmlformats.org/officeDocument/2006/relationships/slide" Target="slide34.xml"/></Relationships>
</file>

<file path=ppt/slides/_rels/slide30.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30.xml"/><Relationship Id="rId3" Type="http://schemas.openxmlformats.org/officeDocument/2006/relationships/slide" Target="slide3.xml"/><Relationship Id="rId7" Type="http://schemas.openxmlformats.org/officeDocument/2006/relationships/image" Target="../media/image6.png"/><Relationship Id="rId12" Type="http://schemas.openxmlformats.org/officeDocument/2006/relationships/slide" Target="slide26.xml"/><Relationship Id="rId17" Type="http://schemas.openxmlformats.org/officeDocument/2006/relationships/image" Target="../media/image10.jpeg"/><Relationship Id="rId2" Type="http://schemas.openxmlformats.org/officeDocument/2006/relationships/notesSlide" Target="../notesSlides/notesSlide26.xml"/><Relationship Id="rId16" Type="http://schemas.openxmlformats.org/officeDocument/2006/relationships/slide" Target="slide38.xml"/><Relationship Id="rId1" Type="http://schemas.openxmlformats.org/officeDocument/2006/relationships/slideLayout" Target="../slideLayouts/slideLayout58.xml"/><Relationship Id="rId6" Type="http://schemas.openxmlformats.org/officeDocument/2006/relationships/slide" Target="slide12.xml"/><Relationship Id="rId11" Type="http://schemas.openxmlformats.org/officeDocument/2006/relationships/image" Target="../media/image8.jpeg"/><Relationship Id="rId5" Type="http://schemas.openxmlformats.org/officeDocument/2006/relationships/image" Target="../media/image5.png"/><Relationship Id="rId15" Type="http://schemas.openxmlformats.org/officeDocument/2006/relationships/image" Target="../media/image9.png"/><Relationship Id="rId10" Type="http://schemas.openxmlformats.org/officeDocument/2006/relationships/slide" Target="slide21.xml"/><Relationship Id="rId4" Type="http://schemas.openxmlformats.org/officeDocument/2006/relationships/slide" Target="slide8.xml"/><Relationship Id="rId9" Type="http://schemas.openxmlformats.org/officeDocument/2006/relationships/image" Target="../media/image7.jpeg"/><Relationship Id="rId14" Type="http://schemas.openxmlformats.org/officeDocument/2006/relationships/slide" Target="slide3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8.xml"/></Relationships>
</file>

<file path=ppt/slides/_rels/slide34.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30.xml"/><Relationship Id="rId3" Type="http://schemas.openxmlformats.org/officeDocument/2006/relationships/slide" Target="slide3.xml"/><Relationship Id="rId7" Type="http://schemas.openxmlformats.org/officeDocument/2006/relationships/image" Target="../media/image6.png"/><Relationship Id="rId12" Type="http://schemas.openxmlformats.org/officeDocument/2006/relationships/slide" Target="slide26.xml"/><Relationship Id="rId17" Type="http://schemas.openxmlformats.org/officeDocument/2006/relationships/image" Target="../media/image10.jpeg"/><Relationship Id="rId2" Type="http://schemas.openxmlformats.org/officeDocument/2006/relationships/notesSlide" Target="../notesSlides/notesSlide30.xml"/><Relationship Id="rId16" Type="http://schemas.openxmlformats.org/officeDocument/2006/relationships/slide" Target="slide38.xml"/><Relationship Id="rId1" Type="http://schemas.openxmlformats.org/officeDocument/2006/relationships/slideLayout" Target="../slideLayouts/slideLayout58.xml"/><Relationship Id="rId6" Type="http://schemas.openxmlformats.org/officeDocument/2006/relationships/slide" Target="slide12.xml"/><Relationship Id="rId11" Type="http://schemas.openxmlformats.org/officeDocument/2006/relationships/image" Target="../media/image8.jpeg"/><Relationship Id="rId5" Type="http://schemas.openxmlformats.org/officeDocument/2006/relationships/image" Target="../media/image5.png"/><Relationship Id="rId15" Type="http://schemas.openxmlformats.org/officeDocument/2006/relationships/image" Target="../media/image9.png"/><Relationship Id="rId10" Type="http://schemas.openxmlformats.org/officeDocument/2006/relationships/slide" Target="slide21.xml"/><Relationship Id="rId4" Type="http://schemas.openxmlformats.org/officeDocument/2006/relationships/slide" Target="slide8.xml"/><Relationship Id="rId9" Type="http://schemas.openxmlformats.org/officeDocument/2006/relationships/image" Target="../media/image7.jpeg"/><Relationship Id="rId14" Type="http://schemas.openxmlformats.org/officeDocument/2006/relationships/slide" Target="slide3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3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9.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8.xml"/></Relationships>
</file>

<file path=ppt/slides/_rels/slide4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5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7.xml.rels><?xml version="1.0" encoding="UTF-8" standalone="yes"?>
<Relationships xmlns="http://schemas.openxmlformats.org/package/2006/relationships"><Relationship Id="rId3" Type="http://schemas.openxmlformats.org/officeDocument/2006/relationships/hyperlink" Target="https://confluence.cornell.edu/display/cee4540/Home" TargetMode="External"/><Relationship Id="rId2" Type="http://schemas.openxmlformats.org/officeDocument/2006/relationships/notesSlide" Target="../notesSlides/notesSlide5.xml"/><Relationship Id="rId1" Type="http://schemas.openxmlformats.org/officeDocument/2006/relationships/slideLayout" Target="../slideLayouts/slideLayout61.xml"/><Relationship Id="rId4" Type="http://schemas.openxmlformats.org/officeDocument/2006/relationships/hyperlink" Target="https://confluence.cornell.edu/display/AGUACLARA/Summer+Internship+at+Cornell" TargetMode="External"/></Relationships>
</file>

<file path=ppt/slides/_rels/slide8.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slide" Target="slide30.xml"/><Relationship Id="rId3" Type="http://schemas.openxmlformats.org/officeDocument/2006/relationships/slide" Target="slide3.xml"/><Relationship Id="rId7" Type="http://schemas.openxmlformats.org/officeDocument/2006/relationships/image" Target="../media/image6.png"/><Relationship Id="rId12" Type="http://schemas.openxmlformats.org/officeDocument/2006/relationships/slide" Target="slide26.xml"/><Relationship Id="rId17" Type="http://schemas.openxmlformats.org/officeDocument/2006/relationships/image" Target="../media/image10.jpeg"/><Relationship Id="rId2" Type="http://schemas.openxmlformats.org/officeDocument/2006/relationships/notesSlide" Target="../notesSlides/notesSlide6.xml"/><Relationship Id="rId16" Type="http://schemas.openxmlformats.org/officeDocument/2006/relationships/slide" Target="slide38.xml"/><Relationship Id="rId1" Type="http://schemas.openxmlformats.org/officeDocument/2006/relationships/slideLayout" Target="../slideLayouts/slideLayout58.xml"/><Relationship Id="rId6" Type="http://schemas.openxmlformats.org/officeDocument/2006/relationships/slide" Target="slide12.xml"/><Relationship Id="rId11" Type="http://schemas.openxmlformats.org/officeDocument/2006/relationships/image" Target="../media/image8.jpeg"/><Relationship Id="rId5" Type="http://schemas.openxmlformats.org/officeDocument/2006/relationships/image" Target="../media/image5.png"/><Relationship Id="rId15" Type="http://schemas.openxmlformats.org/officeDocument/2006/relationships/image" Target="../media/image9.png"/><Relationship Id="rId10" Type="http://schemas.openxmlformats.org/officeDocument/2006/relationships/slide" Target="slide21.xml"/><Relationship Id="rId4" Type="http://schemas.openxmlformats.org/officeDocument/2006/relationships/slide" Target="slide8.xml"/><Relationship Id="rId9" Type="http://schemas.openxmlformats.org/officeDocument/2006/relationships/image" Target="../media/image7.jpeg"/><Relationship Id="rId14" Type="http://schemas.openxmlformats.org/officeDocument/2006/relationships/slide" Target="slide34.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guaClara/CEE4520/wiki" TargetMode="External"/><Relationship Id="rId2" Type="http://schemas.openxmlformats.org/officeDocument/2006/relationships/notesSlide" Target="../notesSlides/notesSlide7.xml"/><Relationship Id="rId1" Type="http://schemas.openxmlformats.org/officeDocument/2006/relationships/slideLayout" Target="../slideLayouts/slideLayout5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3.googleusercontent.com/i_O7R_900o9fA2kQ6EKO983yYMow8ZIPlyh4R4-W7XqqbKPcCkFokOEYDTLBC7ZSanq3CkU08KrjOnR1J0ooWwU93rhi2AVMgYvs59hlvS49r2hqHhnvoZhRyce2byj0wG-0LdmcrUO95_3ZWHsmm0c9Dtr4L3lJH4Q4JTkOec9oJz-M0shMHrMzfdBaBCrl5te31k1Wov7OWPh4kdIdkOsY67kTIXkV_OjrcxXXVd9WTWbDMyZAYVw66wd-8v4cXndXkDdJkqKjNYV1ltC7pur2t9yIwwuPYKEvcThXzByz9NY6N1RCjPNuIpljQK2bcTCIHFPyOAD1BfKYLAf-6fGbyZXrDz6AH2CpVojcJkTEKFJtYl9mjV2Zun_d_xUXmI7b-oeX7lmRxfYW7ww_MBntTklSD4L_DdPk0GRgA9gCTlyXMLxaWL6AstrOhq8IFnyontmorw9F6_aKEcz9DAW0Lm2tSxVTIcjm-HFheGnYQkq792bHReUI-9U8ShPMNobuCe8yu87Fp_Fnoz8IhfB2XSUD501TAaA-t2YeTlR8GNUzn8uOvBpmflcKDWFw5ENDqhYHK4gyjcNLFJG7d2EvtupQ-Cd6uvotVMzc641RvUugyd7n13IwVlB1Kym8OMs-N54dajDLjx36AlFgxnmCZJgpHwhjKDiP7GQWPaLJLxEv6sk-5Za5Z4919KViWtrqSeBxUqw4G95JzA=w1220-h915-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 y="0"/>
            <a:ext cx="9347200" cy="7010400"/>
          </a:xfrm>
          <a:prstGeom prst="rect">
            <a:avLst/>
          </a:prstGeom>
          <a:noFill/>
          <a:extLst>
            <a:ext uri="{909E8E84-426E-40DD-AFC4-6F175D3DCCD1}">
              <a14:hiddenFill xmlns:a14="http://schemas.microsoft.com/office/drawing/2010/main">
                <a:solidFill>
                  <a:srgbClr val="FFFFFF"/>
                </a:solidFill>
              </a14:hiddenFill>
            </a:ext>
          </a:extLst>
        </p:spPr>
      </p:pic>
      <p:sp>
        <p:nvSpPr>
          <p:cNvPr id="10" name="Subtitle 9"/>
          <p:cNvSpPr>
            <a:spLocks noGrp="1"/>
          </p:cNvSpPr>
          <p:nvPr>
            <p:ph type="subTitle" idx="1"/>
          </p:nvPr>
        </p:nvSpPr>
        <p:spPr>
          <a:xfrm>
            <a:off x="-228600" y="4267200"/>
            <a:ext cx="3962400" cy="1143000"/>
          </a:xfrm>
        </p:spPr>
        <p:txBody>
          <a:bodyPr/>
          <a:lstStyle/>
          <a:p>
            <a:r>
              <a:rPr lang="en-US" sz="4000" dirty="0">
                <a:ln>
                  <a:solidFill>
                    <a:schemeClr val="accent6">
                      <a:lumMod val="50000"/>
                    </a:schemeClr>
                  </a:solidFill>
                </a:ln>
              </a:rPr>
              <a:t>Introduction</a:t>
            </a:r>
          </a:p>
        </p:txBody>
      </p:sp>
      <p:sp>
        <p:nvSpPr>
          <p:cNvPr id="9218" name="Rectangle 2"/>
          <p:cNvSpPr>
            <a:spLocks noGrp="1" noChangeArrowheads="1"/>
          </p:cNvSpPr>
          <p:nvPr>
            <p:ph type="ctrTitle" sz="quarter"/>
          </p:nvPr>
        </p:nvSpPr>
        <p:spPr>
          <a:xfrm>
            <a:off x="1784350" y="44179"/>
            <a:ext cx="6629400" cy="2137317"/>
          </a:xfrm>
        </p:spPr>
        <p:txBody>
          <a:bodyPr/>
          <a:lstStyle/>
          <a:p>
            <a:pPr algn="l"/>
            <a:r>
              <a:rPr lang="en-US" sz="4800" dirty="0"/>
              <a:t>Sustainable </a:t>
            </a:r>
            <a:r>
              <a:rPr lang="en-US" sz="4800" dirty="0" smtClean="0"/>
              <a:t>Safe Water on Tap</a:t>
            </a:r>
            <a:r>
              <a:rPr lang="en-US" sz="4800" dirty="0"/>
              <a:t/>
            </a:r>
            <a:br>
              <a:rPr lang="en-US" sz="4800" dirty="0"/>
            </a:br>
            <a:r>
              <a:rPr lang="en-US" sz="4800" dirty="0"/>
              <a:t>CEE </a:t>
            </a:r>
            <a:r>
              <a:rPr lang="en-US" sz="4800" dirty="0" smtClean="0"/>
              <a:t>4520</a:t>
            </a:r>
            <a:endParaRPr lang="en-US" sz="4800" dirty="0"/>
          </a:p>
        </p:txBody>
      </p:sp>
      <p:sp>
        <p:nvSpPr>
          <p:cNvPr id="9220" name="Rectangle 4"/>
          <p:cNvSpPr>
            <a:spLocks noChangeArrowheads="1"/>
          </p:cNvSpPr>
          <p:nvPr/>
        </p:nvSpPr>
        <p:spPr bwMode="auto">
          <a:xfrm>
            <a:off x="3651250" y="6232525"/>
            <a:ext cx="2895600" cy="457200"/>
          </a:xfrm>
          <a:prstGeom prst="rect">
            <a:avLst/>
          </a:prstGeom>
          <a:noFill/>
          <a:ln w="9525">
            <a:noFill/>
            <a:miter lim="800000"/>
            <a:headEnd/>
            <a:tailEnd/>
          </a:ln>
          <a:effectLst/>
        </p:spPr>
        <p:txBody>
          <a:bodyPr wrap="none" lIns="92075" tIns="46038" rIns="92075" bIns="46038" anchor="ctr"/>
          <a:lstStyle/>
          <a:p>
            <a:pPr algn="ctr" eaLnBrk="0" hangingPunct="0"/>
            <a:endParaRPr lang="en-US" sz="1400">
              <a:effectLst>
                <a:outerShdw blurRad="38100" dist="38100" dir="2700000" algn="tl">
                  <a:srgbClr val="C0C0C0"/>
                </a:outerShdw>
              </a:effectLst>
              <a:latin typeface="Arial" charset="0"/>
            </a:endParaRPr>
          </a:p>
        </p:txBody>
      </p:sp>
      <p:sp>
        <p:nvSpPr>
          <p:cNvPr id="9221" name="Rectangle 5"/>
          <p:cNvSpPr>
            <a:spLocks noChangeArrowheads="1"/>
          </p:cNvSpPr>
          <p:nvPr/>
        </p:nvSpPr>
        <p:spPr bwMode="auto">
          <a:xfrm>
            <a:off x="7080250" y="6232525"/>
            <a:ext cx="1905000" cy="457200"/>
          </a:xfrm>
          <a:prstGeom prst="rect">
            <a:avLst/>
          </a:prstGeom>
          <a:noFill/>
          <a:ln w="9525">
            <a:noFill/>
            <a:miter lim="800000"/>
            <a:headEnd/>
            <a:tailEnd/>
          </a:ln>
          <a:effectLst/>
        </p:spPr>
        <p:txBody>
          <a:bodyPr wrap="none" lIns="92075" tIns="46038" rIns="92075" bIns="46038" anchor="ctr"/>
          <a:lstStyle/>
          <a:p>
            <a:pPr algn="r" eaLnBrk="0" hangingPunct="0"/>
            <a:endParaRPr lang="en-US" sz="1400" dirty="0">
              <a:effectLst>
                <a:outerShdw blurRad="38100" dist="38100" dir="2700000" algn="tl">
                  <a:srgbClr val="C0C0C0"/>
                </a:outerShdw>
              </a:effectLst>
              <a:latin typeface="Arial" charset="0"/>
            </a:endParaRPr>
          </a:p>
        </p:txBody>
      </p:sp>
      <p:sp>
        <p:nvSpPr>
          <p:cNvPr id="9222" name="Rectangle 6"/>
          <p:cNvSpPr>
            <a:spLocks noChangeArrowheads="1"/>
          </p:cNvSpPr>
          <p:nvPr/>
        </p:nvSpPr>
        <p:spPr bwMode="auto">
          <a:xfrm>
            <a:off x="609600" y="6451600"/>
            <a:ext cx="2667000" cy="381000"/>
          </a:xfrm>
          <a:prstGeom prst="rect">
            <a:avLst/>
          </a:prstGeom>
          <a:noFill/>
          <a:ln w="12700">
            <a:noFill/>
            <a:miter lim="800000"/>
            <a:headEnd type="none" w="lg" len="med"/>
            <a:tailEnd type="none" w="lg" len="med"/>
          </a:ln>
          <a:effectLst/>
        </p:spPr>
        <p:txBody>
          <a:bodyPr/>
          <a:lstStyle/>
          <a:p>
            <a:pPr eaLnBrk="0" hangingPunct="0"/>
            <a:r>
              <a:rPr lang="en-US" sz="2000" dirty="0">
                <a:latin typeface="Times New Roman" pitchFamily="18" charset="0"/>
              </a:rPr>
              <a:t>Monroe L. Weber-Shirk </a:t>
            </a:r>
          </a:p>
        </p:txBody>
      </p:sp>
      <p:sp>
        <p:nvSpPr>
          <p:cNvPr id="9224" name="Text Box 8"/>
          <p:cNvSpPr txBox="1">
            <a:spLocks noChangeArrowheads="1"/>
          </p:cNvSpPr>
          <p:nvPr/>
        </p:nvSpPr>
        <p:spPr bwMode="auto">
          <a:xfrm>
            <a:off x="3568700" y="6156325"/>
            <a:ext cx="3124200" cy="701675"/>
          </a:xfrm>
          <a:prstGeom prst="rect">
            <a:avLst/>
          </a:prstGeom>
          <a:noFill/>
          <a:ln w="12700">
            <a:noFill/>
            <a:miter lim="800000"/>
            <a:headEnd type="none" w="lg" len="med"/>
            <a:tailEnd type="none" w="lg" len="med"/>
          </a:ln>
          <a:effectLst/>
        </p:spPr>
        <p:txBody>
          <a:bodyPr>
            <a:spAutoFit/>
          </a:bodyPr>
          <a:lstStyle/>
          <a:p>
            <a:pPr algn="ctr" eaLnBrk="0" hangingPunct="0"/>
            <a:r>
              <a:rPr lang="en-US" sz="2000" dirty="0">
                <a:latin typeface="Times New Roman" pitchFamily="18" charset="0"/>
              </a:rPr>
              <a:t>School of Civil and Environmental Engineering</a:t>
            </a:r>
          </a:p>
        </p:txBody>
      </p:sp>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Challenges</a:t>
            </a:r>
          </a:p>
        </p:txBody>
      </p:sp>
      <p:sp>
        <p:nvSpPr>
          <p:cNvPr id="3" name="Content Placeholder 2"/>
          <p:cNvSpPr>
            <a:spLocks noGrp="1"/>
          </p:cNvSpPr>
          <p:nvPr>
            <p:ph idx="1"/>
          </p:nvPr>
        </p:nvSpPr>
        <p:spPr/>
        <p:txBody>
          <a:bodyPr/>
          <a:lstStyle/>
          <a:p>
            <a:r>
              <a:rPr lang="en-US" dirty="0"/>
              <a:t>How do you learn?</a:t>
            </a:r>
          </a:p>
          <a:p>
            <a:r>
              <a:rPr lang="en-US" dirty="0"/>
              <a:t>Why teams?</a:t>
            </a:r>
          </a:p>
          <a:p>
            <a:r>
              <a:rPr lang="en-US" dirty="0"/>
              <a:t>Drafts and final submission</a:t>
            </a:r>
          </a:p>
          <a:p>
            <a:r>
              <a:rPr lang="en-US" dirty="0"/>
              <a:t>Python tutorial</a:t>
            </a:r>
          </a:p>
          <a:p>
            <a:pPr lvl="1"/>
            <a:r>
              <a:rPr lang="en-US" dirty="0" smtClean="0"/>
              <a:t>Start installing today</a:t>
            </a:r>
            <a:r>
              <a:rPr lang="en-US" dirty="0"/>
              <a:t>! (see </a:t>
            </a:r>
            <a:r>
              <a:rPr lang="en-US" dirty="0"/>
              <a:t>https://github.com/AguaClara/aguaclara_tutorial/wiki)</a:t>
            </a:r>
            <a:endParaRPr lang="en-US" dirty="0"/>
          </a:p>
          <a:p>
            <a:pPr lvl="1"/>
            <a:r>
              <a:rPr lang="en-US" dirty="0"/>
              <a:t>This </a:t>
            </a:r>
            <a:r>
              <a:rPr lang="en-US" dirty="0" smtClean="0"/>
              <a:t>Thursday’s </a:t>
            </a:r>
            <a:r>
              <a:rPr lang="en-US" dirty="0"/>
              <a:t>class dedicated to making sure you can start on the Python tutorial (BRING YOUR LAPTOP)</a:t>
            </a:r>
          </a:p>
        </p:txBody>
      </p:sp>
    </p:spTree>
    <p:extLst>
      <p:ext uri="{BB962C8B-B14F-4D97-AF65-F5344CB8AC3E}">
        <p14:creationId xmlns:p14="http://schemas.microsoft.com/office/powerpoint/2010/main" val="858638379"/>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Assignment</a:t>
            </a:r>
          </a:p>
        </p:txBody>
      </p:sp>
      <p:sp>
        <p:nvSpPr>
          <p:cNvPr id="3" name="Content Placeholder 2"/>
          <p:cNvSpPr>
            <a:spLocks noGrp="1"/>
          </p:cNvSpPr>
          <p:nvPr>
            <p:ph idx="1"/>
          </p:nvPr>
        </p:nvSpPr>
        <p:spPr/>
        <p:txBody>
          <a:bodyPr/>
          <a:lstStyle/>
          <a:p>
            <a:r>
              <a:rPr lang="en-US" dirty="0"/>
              <a:t>Learn how to use Atom and Hydrogen for engineering in the next 2 weeks</a:t>
            </a:r>
          </a:p>
          <a:p>
            <a:r>
              <a:rPr lang="en-US" dirty="0"/>
              <a:t>Hardest assignment of the semester</a:t>
            </a:r>
          </a:p>
          <a:p>
            <a:r>
              <a:rPr lang="en-US" dirty="0"/>
              <a:t>Start TODAY by downloading and installing software</a:t>
            </a:r>
          </a:p>
        </p:txBody>
      </p:sp>
      <p:pic>
        <p:nvPicPr>
          <p:cNvPr id="1026" name="Picture 2" descr="Image result for atom">
            <a:extLst>
              <a:ext uri="{FF2B5EF4-FFF2-40B4-BE49-F238E27FC236}">
                <a16:creationId xmlns:a16="http://schemas.microsoft.com/office/drawing/2014/main" id="{5B531CBD-7202-4D6C-9381-039C2F1AA19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18014" y="4457700"/>
            <a:ext cx="4136571" cy="217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6348246"/>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24" name="Rectangle 3">
            <a:extLst>
              <a:ext uri="{FF2B5EF4-FFF2-40B4-BE49-F238E27FC236}">
                <a16:creationId xmlns:a16="http://schemas.microsoft.com/office/drawing/2014/main" id="{A113875B-4FCC-4BA0-8362-B29DFF3D5B5A}"/>
              </a:ext>
            </a:extLst>
          </p:cNvPr>
          <p:cNvSpPr>
            <a:spLocks noGrp="1" noChangeArrowheads="1"/>
          </p:cNvSpPr>
          <p:nvPr>
            <p:ph idx="1"/>
          </p:nvPr>
        </p:nvSpPr>
        <p:spPr>
          <a:xfrm>
            <a:off x="1752600" y="1600200"/>
            <a:ext cx="6934200" cy="4525963"/>
          </a:xfrm>
        </p:spPr>
        <p:txBody>
          <a:bodyPr/>
          <a:lstStyle/>
          <a:p>
            <a:pPr>
              <a:lnSpc>
                <a:spcPct val="90000"/>
              </a:lnSpc>
            </a:pPr>
            <a:r>
              <a:rPr lang="en-US" sz="2800" dirty="0" smtClean="0">
                <a:solidFill>
                  <a:schemeClr val="bg1">
                    <a:lumMod val="75000"/>
                  </a:schemeClr>
                </a:solidFill>
              </a:rPr>
              <a:t>What </a:t>
            </a:r>
            <a:r>
              <a:rPr lang="en-US" sz="2800" dirty="0">
                <a:solidFill>
                  <a:schemeClr val="bg1">
                    <a:lumMod val="75000"/>
                  </a:schemeClr>
                </a:solidFill>
              </a:rPr>
              <a:t>is this course about?</a:t>
            </a:r>
          </a:p>
          <a:p>
            <a:pPr>
              <a:lnSpc>
                <a:spcPct val="90000"/>
              </a:lnSpc>
            </a:pPr>
            <a:r>
              <a:rPr lang="en-US" sz="2800" dirty="0">
                <a:solidFill>
                  <a:schemeClr val="bg1">
                    <a:lumMod val="75000"/>
                  </a:schemeClr>
                </a:solidFill>
              </a:rPr>
              <a:t>Course Organization</a:t>
            </a:r>
          </a:p>
          <a:p>
            <a:pPr>
              <a:lnSpc>
                <a:spcPct val="90000"/>
              </a:lnSpc>
            </a:pPr>
            <a:r>
              <a:rPr lang="en-US" sz="2800" b="1" dirty="0"/>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26" name="TextBox 25">
            <a:extLst>
              <a:ext uri="{FF2B5EF4-FFF2-40B4-BE49-F238E27FC236}">
                <a16:creationId xmlns:a16="http://schemas.microsoft.com/office/drawing/2014/main" id="{CA4A398E-F6E0-420D-AA90-FCA5901DFCE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27" name="TextBox 26">
            <a:hlinkClick r:id="rId3" action="ppaction://hlinksldjump"/>
            <a:extLst>
              <a:ext uri="{FF2B5EF4-FFF2-40B4-BE49-F238E27FC236}">
                <a16:creationId xmlns:a16="http://schemas.microsoft.com/office/drawing/2014/main" id="{B2300301-DFFA-4A94-B136-4A5841A67551}"/>
              </a:ext>
            </a:extLst>
          </p:cNvPr>
          <p:cNvSpPr txBox="1"/>
          <p:nvPr/>
        </p:nvSpPr>
        <p:spPr>
          <a:xfrm>
            <a:off x="561972"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28" name="Picture 27">
            <a:hlinkClick r:id="rId4" action="ppaction://hlinksldjump"/>
            <a:extLst>
              <a:ext uri="{FF2B5EF4-FFF2-40B4-BE49-F238E27FC236}">
                <a16:creationId xmlns:a16="http://schemas.microsoft.com/office/drawing/2014/main" id="{C98AD368-0EDA-43FC-9A5D-2DF5E42B299A}"/>
              </a:ext>
            </a:extLst>
          </p:cNvPr>
          <p:cNvPicPr>
            <a:picLocks noChangeAspect="1"/>
          </p:cNvPicPr>
          <p:nvPr/>
        </p:nvPicPr>
        <p:blipFill>
          <a:blip r:embed="rId5"/>
          <a:stretch>
            <a:fillRect/>
          </a:stretch>
        </p:blipFill>
        <p:spPr>
          <a:xfrm>
            <a:off x="914400" y="1987925"/>
            <a:ext cx="942972" cy="504573"/>
          </a:xfrm>
          <a:prstGeom prst="rect">
            <a:avLst/>
          </a:prstGeom>
        </p:spPr>
      </p:pic>
      <p:pic>
        <p:nvPicPr>
          <p:cNvPr id="29" name="Picture 28">
            <a:hlinkClick r:id="rId6" action="ppaction://hlinksldjump"/>
            <a:extLst>
              <a:ext uri="{FF2B5EF4-FFF2-40B4-BE49-F238E27FC236}">
                <a16:creationId xmlns:a16="http://schemas.microsoft.com/office/drawing/2014/main" id="{6ACEFAC4-8B81-43A1-B5BB-163AE4C92D48}"/>
              </a:ext>
            </a:extLst>
          </p:cNvPr>
          <p:cNvPicPr>
            <a:picLocks noChangeAspect="1"/>
          </p:cNvPicPr>
          <p:nvPr/>
        </p:nvPicPr>
        <p:blipFill>
          <a:blip r:embed="rId7"/>
          <a:stretch>
            <a:fillRect/>
          </a:stretch>
        </p:blipFill>
        <p:spPr>
          <a:xfrm>
            <a:off x="304800" y="2579132"/>
            <a:ext cx="1552573" cy="268976"/>
          </a:xfrm>
          <a:prstGeom prst="rect">
            <a:avLst/>
          </a:prstGeom>
        </p:spPr>
      </p:pic>
      <p:pic>
        <p:nvPicPr>
          <p:cNvPr id="30" name="Picture 4" descr="Slide 8">
            <a:hlinkClick r:id="rId8" action="ppaction://hlinksldjump"/>
            <a:extLst>
              <a:ext uri="{FF2B5EF4-FFF2-40B4-BE49-F238E27FC236}">
                <a16:creationId xmlns:a16="http://schemas.microsoft.com/office/drawing/2014/main" id="{217D910B-607E-49F6-B434-8BD2A24BD1F2}"/>
              </a:ext>
            </a:extLst>
          </p:cNvPr>
          <p:cNvPicPr>
            <a:picLocks noChangeAspect="1" noChangeArrowheads="1"/>
          </p:cNvPicPr>
          <p:nvPr/>
        </p:nvPicPr>
        <p:blipFill>
          <a:blip r:embed="rId9" cstate="print"/>
          <a:srcRect/>
          <a:stretch>
            <a:fillRect/>
          </a:stretch>
        </p:blipFill>
        <p:spPr bwMode="auto">
          <a:xfrm>
            <a:off x="1295400" y="2960132"/>
            <a:ext cx="585786" cy="440501"/>
          </a:xfrm>
          <a:prstGeom prst="rect">
            <a:avLst/>
          </a:prstGeom>
          <a:noFill/>
        </p:spPr>
      </p:pic>
      <p:pic>
        <p:nvPicPr>
          <p:cNvPr id="31" name="Picture 4" descr="https://lh3.googleusercontent.com/-IitBE7Hn8Zs/VGal6xvxBtI/AAAAAAACoWk/MtGRr0XgXlk/s1024-Ic42/DSC03035.JPG">
            <a:hlinkClick r:id="rId10" action="ppaction://hlinksldjump"/>
            <a:extLst>
              <a:ext uri="{FF2B5EF4-FFF2-40B4-BE49-F238E27FC236}">
                <a16:creationId xmlns:a16="http://schemas.microsoft.com/office/drawing/2014/main" id="{BD0582EE-408B-4B00-B3DE-39D421565365}"/>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32" name="Text Box 4">
            <a:hlinkClick r:id="rId12" action="ppaction://hlinksldjump"/>
            <a:extLst>
              <a:ext uri="{FF2B5EF4-FFF2-40B4-BE49-F238E27FC236}">
                <a16:creationId xmlns:a16="http://schemas.microsoft.com/office/drawing/2014/main" id="{5B2291DA-1169-43E5-8C2D-2574A2B37990}"/>
              </a:ext>
            </a:extLst>
          </p:cNvPr>
          <p:cNvSpPr txBox="1">
            <a:spLocks noChangeArrowheads="1"/>
          </p:cNvSpPr>
          <p:nvPr/>
        </p:nvSpPr>
        <p:spPr bwMode="auto">
          <a:xfrm>
            <a:off x="1016814"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33" name="TextBox 32">
            <a:hlinkClick r:id="rId13" action="ppaction://hlinksldjump"/>
            <a:extLst>
              <a:ext uri="{FF2B5EF4-FFF2-40B4-BE49-F238E27FC236}">
                <a16:creationId xmlns:a16="http://schemas.microsoft.com/office/drawing/2014/main" id="{A2666541-E362-474C-B894-5713F5F8BB22}"/>
              </a:ext>
            </a:extLst>
          </p:cNvPr>
          <p:cNvSpPr txBox="1"/>
          <p:nvPr/>
        </p:nvSpPr>
        <p:spPr>
          <a:xfrm>
            <a:off x="976738"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34" name="Picture 2" descr="Image result for kaboom">
            <a:hlinkClick r:id="rId14" action="ppaction://hlinksldjump"/>
            <a:extLst>
              <a:ext uri="{FF2B5EF4-FFF2-40B4-BE49-F238E27FC236}">
                <a16:creationId xmlns:a16="http://schemas.microsoft.com/office/drawing/2014/main" id="{9E2D2F33-BA56-401C-91AF-F9B40A220FB8}"/>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http://2.bp.blogspot.com/-G6EUTupmYoo/T8tXQ-NLUCI/AAAAAAAArXw/DCFNgkAxOHA/s1600/edge+of+knowledge.jpg">
            <a:hlinkClick r:id="rId16" action="ppaction://hlinksldjump"/>
            <a:extLst>
              <a:ext uri="{FF2B5EF4-FFF2-40B4-BE49-F238E27FC236}">
                <a16:creationId xmlns:a16="http://schemas.microsoft.com/office/drawing/2014/main" id="{87CED62A-6ADF-4396-AA8C-9080F9E00AC9}"/>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9407789"/>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dirty="0"/>
              <a:t>Introductions: Name that Student</a:t>
            </a:r>
          </a:p>
        </p:txBody>
      </p:sp>
      <p:sp>
        <p:nvSpPr>
          <p:cNvPr id="17411" name="Rectangle 3"/>
          <p:cNvSpPr>
            <a:spLocks noGrp="1" noChangeArrowheads="1"/>
          </p:cNvSpPr>
          <p:nvPr>
            <p:ph idx="1"/>
          </p:nvPr>
        </p:nvSpPr>
        <p:spPr/>
        <p:txBody>
          <a:bodyPr/>
          <a:lstStyle/>
          <a:p>
            <a:r>
              <a:rPr lang="en-US" dirty="0"/>
              <a:t>Think about efficiency (multitasking)</a:t>
            </a:r>
          </a:p>
          <a:p>
            <a:r>
              <a:rPr lang="en-US" dirty="0"/>
              <a:t>Write your first name on the blackboard while you are waiting</a:t>
            </a:r>
          </a:p>
          <a:p>
            <a:r>
              <a:rPr lang="en-US" dirty="0"/>
              <a:t>Point to your name on the board</a:t>
            </a:r>
          </a:p>
          <a:p>
            <a:r>
              <a:rPr lang="en-US" dirty="0"/>
              <a:t>Describe VERY briefly something you did this summer that involved water using third person (Monroe built a dam this summer)</a:t>
            </a:r>
          </a:p>
          <a:p>
            <a:r>
              <a:rPr lang="en-US" dirty="0"/>
              <a:t>Ask the class,  “What is my name?”</a:t>
            </a:r>
          </a:p>
        </p:txBody>
      </p:sp>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4" name="Rectangle 3">
            <a:extLst>
              <a:ext uri="{FF2B5EF4-FFF2-40B4-BE49-F238E27FC236}">
                <a16:creationId xmlns:a16="http://schemas.microsoft.com/office/drawing/2014/main" id="{5521C04D-4D1E-4ECD-A501-5C911C8B5AB0}"/>
              </a:ext>
            </a:extLst>
          </p:cNvPr>
          <p:cNvSpPr>
            <a:spLocks noGrp="1" noChangeArrowheads="1"/>
          </p:cNvSpPr>
          <p:nvPr>
            <p:ph idx="1"/>
          </p:nvPr>
        </p:nvSpPr>
        <p:spPr>
          <a:xfrm>
            <a:off x="1752600" y="1600200"/>
            <a:ext cx="6934200" cy="4525963"/>
          </a:xfrm>
        </p:spPr>
        <p:txBody>
          <a:bodyPr/>
          <a:lstStyle/>
          <a:p>
            <a:pPr>
              <a:lnSpc>
                <a:spcPct val="90000"/>
              </a:lnSpc>
            </a:pPr>
            <a:r>
              <a:rPr lang="en-US" sz="2800" dirty="0" smtClean="0">
                <a:solidFill>
                  <a:schemeClr val="bg1">
                    <a:lumMod val="75000"/>
                  </a:schemeClr>
                </a:solidFill>
              </a:rPr>
              <a:t>What </a:t>
            </a:r>
            <a:r>
              <a:rPr lang="en-US" sz="2800" dirty="0">
                <a:solidFill>
                  <a:schemeClr val="bg1">
                    <a:lumMod val="75000"/>
                  </a:schemeClr>
                </a:solidFill>
              </a:rPr>
              <a:t>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b="1" dirty="0"/>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7" name="TextBox 6">
            <a:extLst>
              <a:ext uri="{FF2B5EF4-FFF2-40B4-BE49-F238E27FC236}">
                <a16:creationId xmlns:a16="http://schemas.microsoft.com/office/drawing/2014/main" id="{66B72ED3-B2E3-404B-AE00-D2D1376B29FA}"/>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9771934B-D46E-4899-8390-8958350203CF}"/>
              </a:ext>
            </a:extLst>
          </p:cNvPr>
          <p:cNvSpPr txBox="1"/>
          <p:nvPr/>
        </p:nvSpPr>
        <p:spPr>
          <a:xfrm>
            <a:off x="561972"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17518C96-B3FD-453F-A9A6-CD12F31F908E}"/>
              </a:ext>
            </a:extLst>
          </p:cNvPr>
          <p:cNvPicPr>
            <a:picLocks noChangeAspect="1"/>
          </p:cNvPicPr>
          <p:nvPr/>
        </p:nvPicPr>
        <p:blipFill>
          <a:blip r:embed="rId5"/>
          <a:stretch>
            <a:fillRect/>
          </a:stretch>
        </p:blipFill>
        <p:spPr>
          <a:xfrm>
            <a:off x="914400"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5623FAC5-DDFC-4030-9386-76DC81AC5782}"/>
              </a:ext>
            </a:extLst>
          </p:cNvPr>
          <p:cNvPicPr>
            <a:picLocks noChangeAspect="1"/>
          </p:cNvPicPr>
          <p:nvPr/>
        </p:nvPicPr>
        <p:blipFill>
          <a:blip r:embed="rId7"/>
          <a:stretch>
            <a:fillRect/>
          </a:stretch>
        </p:blipFill>
        <p:spPr>
          <a:xfrm>
            <a:off x="304800"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CAA3558E-37FF-4512-9C22-095105A2A6F2}"/>
              </a:ext>
            </a:extLst>
          </p:cNvPr>
          <p:cNvPicPr>
            <a:picLocks noChangeAspect="1" noChangeArrowheads="1"/>
          </p:cNvPicPr>
          <p:nvPr/>
        </p:nvPicPr>
        <p:blipFill>
          <a:blip r:embed="rId9" cstate="print"/>
          <a:srcRect/>
          <a:stretch>
            <a:fillRect/>
          </a:stretch>
        </p:blipFill>
        <p:spPr bwMode="auto">
          <a:xfrm>
            <a:off x="1295400"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7541AAA1-15F6-4258-9893-3179FCAD77B0}"/>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6310B14C-2732-42D0-B4F4-C1046BCBE18D}"/>
              </a:ext>
            </a:extLst>
          </p:cNvPr>
          <p:cNvSpPr txBox="1">
            <a:spLocks noChangeArrowheads="1"/>
          </p:cNvSpPr>
          <p:nvPr/>
        </p:nvSpPr>
        <p:spPr bwMode="auto">
          <a:xfrm>
            <a:off x="1016814"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AFC150CA-B4E6-472F-BB7E-1A11A6EB8F63}"/>
              </a:ext>
            </a:extLst>
          </p:cNvPr>
          <p:cNvSpPr txBox="1"/>
          <p:nvPr/>
        </p:nvSpPr>
        <p:spPr>
          <a:xfrm>
            <a:off x="976738"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0EE1FA11-EC0F-4225-89CC-293F2F4C67DC}"/>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998F6DCD-FCDB-4931-AC73-3A7485D0F5B9}"/>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2530171"/>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sz="4000"/>
              <a:t>Why am I teaching this course?</a:t>
            </a:r>
          </a:p>
        </p:txBody>
      </p:sp>
      <p:sp>
        <p:nvSpPr>
          <p:cNvPr id="15363" name="Rectangle 3"/>
          <p:cNvSpPr>
            <a:spLocks noGrp="1" noChangeArrowheads="1"/>
          </p:cNvSpPr>
          <p:nvPr>
            <p:ph idx="1"/>
          </p:nvPr>
        </p:nvSpPr>
        <p:spPr>
          <a:xfrm>
            <a:off x="609600" y="1752600"/>
            <a:ext cx="8153400" cy="4572000"/>
          </a:xfrm>
        </p:spPr>
        <p:txBody>
          <a:bodyPr/>
          <a:lstStyle/>
          <a:p>
            <a:pPr>
              <a:lnSpc>
                <a:spcPct val="80000"/>
              </a:lnSpc>
            </a:pPr>
            <a:r>
              <a:rPr lang="en-US" sz="2800" dirty="0"/>
              <a:t>Experience in refugee camps in </a:t>
            </a:r>
            <a:br>
              <a:rPr lang="en-US" sz="2800" dirty="0"/>
            </a:br>
            <a:r>
              <a:rPr lang="en-US" sz="2800" dirty="0"/>
              <a:t>Honduras in 1982-83</a:t>
            </a:r>
          </a:p>
          <a:p>
            <a:pPr>
              <a:lnSpc>
                <a:spcPct val="80000"/>
              </a:lnSpc>
            </a:pPr>
            <a:r>
              <a:rPr lang="en-US" sz="2800" dirty="0"/>
              <a:t>The spark of interest: What makes </a:t>
            </a:r>
            <a:br>
              <a:rPr lang="en-US" sz="2800" dirty="0"/>
            </a:br>
            <a:r>
              <a:rPr lang="en-US" sz="2800" dirty="0"/>
              <a:t>slow sand filters work?</a:t>
            </a:r>
          </a:p>
          <a:p>
            <a:pPr lvl="1">
              <a:lnSpc>
                <a:spcPct val="80000"/>
              </a:lnSpc>
            </a:pPr>
            <a:r>
              <a:rPr lang="en-US" sz="2400" dirty="0"/>
              <a:t>The discovery that no one knew</a:t>
            </a:r>
          </a:p>
          <a:p>
            <a:pPr>
              <a:lnSpc>
                <a:spcPct val="80000"/>
              </a:lnSpc>
            </a:pPr>
            <a:r>
              <a:rPr lang="en-US" sz="2800" dirty="0"/>
              <a:t>Invitation to begin a water project in Latin America (12/2002)</a:t>
            </a:r>
          </a:p>
          <a:p>
            <a:pPr>
              <a:lnSpc>
                <a:spcPct val="80000"/>
              </a:lnSpc>
            </a:pPr>
            <a:r>
              <a:rPr lang="en-US" sz="2800" dirty="0"/>
              <a:t>The realization that what I had been taught wasn’t up to the challenge of solving the big global challenge of providing safe drinking water on tap to communities</a:t>
            </a:r>
          </a:p>
          <a:p>
            <a:pPr>
              <a:lnSpc>
                <a:spcPct val="80000"/>
              </a:lnSpc>
            </a:pPr>
            <a:r>
              <a:rPr lang="en-US" sz="2800" smtClean="0"/>
              <a:t>14</a:t>
            </a:r>
            <a:r>
              <a:rPr lang="en-US" sz="2800" baseline="30000" smtClean="0"/>
              <a:t>th</a:t>
            </a:r>
            <a:r>
              <a:rPr lang="en-US" sz="2800" smtClean="0"/>
              <a:t> </a:t>
            </a:r>
            <a:r>
              <a:rPr lang="en-US" sz="2800" dirty="0"/>
              <a:t>time teaching this course – changes every time!</a:t>
            </a:r>
          </a:p>
          <a:p>
            <a:pPr>
              <a:lnSpc>
                <a:spcPct val="80000"/>
              </a:lnSpc>
            </a:pPr>
            <a:endParaRPr lang="en-US" sz="2800" dirty="0"/>
          </a:p>
        </p:txBody>
      </p:sp>
      <p:pic>
        <p:nvPicPr>
          <p:cNvPr id="15364" name="Picture 4" descr="Slide 8">
            <a:hlinkClick r:id="rId3" action="ppaction://hlinksldjump"/>
          </p:cNvPr>
          <p:cNvPicPr>
            <a:picLocks noChangeAspect="1" noChangeArrowheads="1"/>
          </p:cNvPicPr>
          <p:nvPr/>
        </p:nvPicPr>
        <p:blipFill>
          <a:blip r:embed="rId4" cstate="print"/>
          <a:srcRect/>
          <a:stretch>
            <a:fillRect/>
          </a:stretch>
        </p:blipFill>
        <p:spPr bwMode="auto">
          <a:xfrm>
            <a:off x="7162800" y="1828800"/>
            <a:ext cx="1600200" cy="1203325"/>
          </a:xfrm>
          <a:prstGeom prst="rect">
            <a:avLst/>
          </a:prstGeom>
          <a:noFill/>
        </p:spPr>
      </p:pic>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Picture 2" descr="Slide 8"/>
          <p:cNvPicPr>
            <a:picLocks noChangeAspect="1" noChangeArrowheads="1"/>
          </p:cNvPicPr>
          <p:nvPr/>
        </p:nvPicPr>
        <p:blipFill>
          <a:blip r:embed="rId3" cstate="print"/>
          <a:srcRect/>
          <a:stretch>
            <a:fillRect/>
          </a:stretch>
        </p:blipFill>
        <p:spPr bwMode="auto">
          <a:xfrm>
            <a:off x="0" y="-12700"/>
            <a:ext cx="9144000" cy="6870700"/>
          </a:xfrm>
          <a:prstGeom prst="rect">
            <a:avLst/>
          </a:prstGeom>
          <a:noFill/>
        </p:spPr>
      </p:pic>
      <p:sp>
        <p:nvSpPr>
          <p:cNvPr id="58371" name="Rectangle 3"/>
          <p:cNvSpPr>
            <a:spLocks noGrp="1" noChangeArrowheads="1"/>
          </p:cNvSpPr>
          <p:nvPr>
            <p:ph type="title"/>
          </p:nvPr>
        </p:nvSpPr>
        <p:spPr/>
        <p:txBody>
          <a:bodyPr/>
          <a:lstStyle/>
          <a:p>
            <a:r>
              <a:rPr lang="en-US"/>
              <a:t>Mesa Grande: Waiting for water</a:t>
            </a:r>
          </a:p>
        </p:txBody>
      </p:sp>
    </p:spTree>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r>
              <a:rPr lang="en-US"/>
              <a:t>Water in Colomoncagua</a:t>
            </a:r>
          </a:p>
        </p:txBody>
      </p:sp>
      <p:pic>
        <p:nvPicPr>
          <p:cNvPr id="60419" name="Picture 3" descr="Slide 1"/>
          <p:cNvPicPr>
            <a:picLocks noChangeAspect="1" noChangeArrowheads="1"/>
          </p:cNvPicPr>
          <p:nvPr/>
        </p:nvPicPr>
        <p:blipFill>
          <a:blip r:embed="rId3" cstate="print"/>
          <a:srcRect/>
          <a:stretch>
            <a:fillRect/>
          </a:stretch>
        </p:blipFill>
        <p:spPr bwMode="auto">
          <a:xfrm>
            <a:off x="0" y="-3175"/>
            <a:ext cx="9144000" cy="6861175"/>
          </a:xfrm>
          <a:prstGeom prst="rect">
            <a:avLst/>
          </a:prstGeom>
          <a:noFill/>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endParaRPr lang="es-HN"/>
          </a:p>
        </p:txBody>
      </p:sp>
      <p:sp>
        <p:nvSpPr>
          <p:cNvPr id="62467" name="Rectangle 3"/>
          <p:cNvSpPr>
            <a:spLocks noGrp="1" noChangeArrowheads="1"/>
          </p:cNvSpPr>
          <p:nvPr>
            <p:ph idx="1"/>
          </p:nvPr>
        </p:nvSpPr>
        <p:spPr/>
        <p:txBody>
          <a:bodyPr/>
          <a:lstStyle/>
          <a:p>
            <a:endParaRPr lang="es-HN"/>
          </a:p>
        </p:txBody>
      </p:sp>
      <p:pic>
        <p:nvPicPr>
          <p:cNvPr id="62468" name="Picture 4"/>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12700">
            <a:noFill/>
            <a:miter lim="800000"/>
            <a:headEnd type="none" w="lg" len="med"/>
            <a:tailEnd type="none" w="lg" len="med"/>
          </a:ln>
          <a:effectLst/>
        </p:spPr>
      </p:pic>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endParaRPr lang="es-HN"/>
          </a:p>
        </p:txBody>
      </p:sp>
      <p:sp>
        <p:nvSpPr>
          <p:cNvPr id="64515" name="Rectangle 3"/>
          <p:cNvSpPr>
            <a:spLocks noGrp="1" noChangeArrowheads="1"/>
          </p:cNvSpPr>
          <p:nvPr>
            <p:ph idx="1"/>
          </p:nvPr>
        </p:nvSpPr>
        <p:spPr/>
        <p:txBody>
          <a:bodyPr/>
          <a:lstStyle/>
          <a:p>
            <a:endParaRPr lang="es-HN"/>
          </a:p>
        </p:txBody>
      </p:sp>
      <p:pic>
        <p:nvPicPr>
          <p:cNvPr id="64516" name="Picture 4"/>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12700">
            <a:noFill/>
            <a:miter lim="800000"/>
            <a:headEnd type="none" w="lg" len="med"/>
            <a:tailEnd type="none" w="lg" len="med"/>
          </a:ln>
          <a:effectLst/>
        </p:spPr>
      </p:pic>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11267" name="Rectangle 3"/>
          <p:cNvSpPr>
            <a:spLocks noGrp="1" noChangeArrowheads="1"/>
          </p:cNvSpPr>
          <p:nvPr>
            <p:ph idx="1"/>
          </p:nvPr>
        </p:nvSpPr>
        <p:spPr>
          <a:xfrm>
            <a:off x="1752600" y="1600200"/>
            <a:ext cx="6934200" cy="4525963"/>
          </a:xfrm>
        </p:spPr>
        <p:txBody>
          <a:bodyPr/>
          <a:lstStyle/>
          <a:p>
            <a:pPr>
              <a:lnSpc>
                <a:spcPct val="90000"/>
              </a:lnSpc>
            </a:pPr>
            <a:r>
              <a:rPr lang="en-US" sz="2800" dirty="0" smtClean="0"/>
              <a:t>What </a:t>
            </a:r>
            <a:r>
              <a:rPr lang="en-US" sz="2800" dirty="0"/>
              <a:t>is this course about?</a:t>
            </a:r>
          </a:p>
          <a:p>
            <a:pPr>
              <a:lnSpc>
                <a:spcPct val="90000"/>
              </a:lnSpc>
            </a:pPr>
            <a:r>
              <a:rPr lang="en-US" sz="2800" dirty="0"/>
              <a:t>Course Organization</a:t>
            </a:r>
          </a:p>
          <a:p>
            <a:pPr>
              <a:lnSpc>
                <a:spcPct val="90000"/>
              </a:lnSpc>
            </a:pPr>
            <a:r>
              <a:rPr lang="en-US" sz="2800" dirty="0"/>
              <a:t>Introductions</a:t>
            </a:r>
          </a:p>
          <a:p>
            <a:pPr>
              <a:lnSpc>
                <a:spcPct val="90000"/>
              </a:lnSpc>
            </a:pPr>
            <a:r>
              <a:rPr lang="en-US" sz="2800" dirty="0"/>
              <a:t>Why am I teaching this course?</a:t>
            </a:r>
          </a:p>
          <a:p>
            <a:pPr>
              <a:lnSpc>
                <a:spcPct val="90000"/>
              </a:lnSpc>
            </a:pPr>
            <a:r>
              <a:rPr lang="en-US" sz="2800" dirty="0"/>
              <a:t>A search for truth that matters</a:t>
            </a:r>
          </a:p>
          <a:p>
            <a:pPr>
              <a:lnSpc>
                <a:spcPct val="90000"/>
              </a:lnSpc>
            </a:pPr>
            <a:r>
              <a:rPr lang="en-US" sz="2800" dirty="0"/>
              <a:t>Groupthink: avoiding the truth</a:t>
            </a:r>
          </a:p>
          <a:p>
            <a:pPr>
              <a:lnSpc>
                <a:spcPct val="90000"/>
              </a:lnSpc>
            </a:pPr>
            <a:r>
              <a:rPr lang="en-US" sz="2800" dirty="0"/>
              <a:t>Myth in engineering</a:t>
            </a:r>
          </a:p>
          <a:p>
            <a:pPr>
              <a:lnSpc>
                <a:spcPct val="90000"/>
              </a:lnSpc>
            </a:pPr>
            <a:r>
              <a:rPr lang="en-US" sz="2800" dirty="0"/>
              <a:t>The Challenge</a:t>
            </a:r>
          </a:p>
          <a:p>
            <a:pPr>
              <a:lnSpc>
                <a:spcPct val="90000"/>
              </a:lnSpc>
            </a:pPr>
            <a:r>
              <a:rPr lang="en-US" sz="2800" dirty="0"/>
              <a:t>It is a short walk to the edge of knowledge</a:t>
            </a:r>
          </a:p>
          <a:p>
            <a:pPr>
              <a:lnSpc>
                <a:spcPct val="90000"/>
              </a:lnSpc>
            </a:pPr>
            <a:endParaRPr lang="en-US" sz="2800" dirty="0"/>
          </a:p>
          <a:p>
            <a:pPr>
              <a:lnSpc>
                <a:spcPct val="90000"/>
              </a:lnSpc>
            </a:pPr>
            <a:endParaRPr lang="en-US" sz="2800" dirty="0"/>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3" name="TextBox 2">
            <a:hlinkClick r:id="rId3" action="ppaction://hlinksldjump"/>
            <a:extLst>
              <a:ext uri="{FF2B5EF4-FFF2-40B4-BE49-F238E27FC236}">
                <a16:creationId xmlns:a16="http://schemas.microsoft.com/office/drawing/2014/main" id="{27752C50-8E4B-4731-B17C-40E6782EBC7F}"/>
              </a:ext>
            </a:extLst>
          </p:cNvPr>
          <p:cNvSpPr txBox="1"/>
          <p:nvPr/>
        </p:nvSpPr>
        <p:spPr>
          <a:xfrm>
            <a:off x="561972" y="158968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4" name="Picture 3">
            <a:hlinkClick r:id="rId4" action="ppaction://hlinksldjump"/>
            <a:extLst>
              <a:ext uri="{FF2B5EF4-FFF2-40B4-BE49-F238E27FC236}">
                <a16:creationId xmlns:a16="http://schemas.microsoft.com/office/drawing/2014/main" id="{BDA3B13B-083D-4239-812C-11C44E9F3B53}"/>
              </a:ext>
            </a:extLst>
          </p:cNvPr>
          <p:cNvPicPr>
            <a:picLocks noChangeAspect="1"/>
          </p:cNvPicPr>
          <p:nvPr/>
        </p:nvPicPr>
        <p:blipFill>
          <a:blip r:embed="rId5"/>
          <a:stretch>
            <a:fillRect/>
          </a:stretch>
        </p:blipFill>
        <p:spPr>
          <a:xfrm>
            <a:off x="914400" y="1977405"/>
            <a:ext cx="942972" cy="504573"/>
          </a:xfrm>
          <a:prstGeom prst="rect">
            <a:avLst/>
          </a:prstGeom>
        </p:spPr>
      </p:pic>
      <p:pic>
        <p:nvPicPr>
          <p:cNvPr id="6" name="Picture 5">
            <a:hlinkClick r:id="rId6" action="ppaction://hlinksldjump"/>
            <a:extLst>
              <a:ext uri="{FF2B5EF4-FFF2-40B4-BE49-F238E27FC236}">
                <a16:creationId xmlns:a16="http://schemas.microsoft.com/office/drawing/2014/main" id="{86C85A92-7322-40D2-8563-1A74158E64EC}"/>
              </a:ext>
            </a:extLst>
          </p:cNvPr>
          <p:cNvPicPr>
            <a:picLocks noChangeAspect="1"/>
          </p:cNvPicPr>
          <p:nvPr/>
        </p:nvPicPr>
        <p:blipFill>
          <a:blip r:embed="rId7"/>
          <a:stretch>
            <a:fillRect/>
          </a:stretch>
        </p:blipFill>
        <p:spPr>
          <a:xfrm>
            <a:off x="304800" y="256861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77EBD66F-9BBD-44B6-A2E5-53DD14A915CA}"/>
              </a:ext>
            </a:extLst>
          </p:cNvPr>
          <p:cNvPicPr>
            <a:picLocks noChangeAspect="1" noChangeArrowheads="1"/>
          </p:cNvPicPr>
          <p:nvPr/>
        </p:nvPicPr>
        <p:blipFill>
          <a:blip r:embed="rId9" cstate="print"/>
          <a:srcRect/>
          <a:stretch>
            <a:fillRect/>
          </a:stretch>
        </p:blipFill>
        <p:spPr bwMode="auto">
          <a:xfrm>
            <a:off x="1295400" y="2949612"/>
            <a:ext cx="585786" cy="440501"/>
          </a:xfrm>
          <a:prstGeom prst="rect">
            <a:avLst/>
          </a:prstGeom>
          <a:noFill/>
        </p:spPr>
      </p:pic>
      <p:pic>
        <p:nvPicPr>
          <p:cNvPr id="10" name="Picture 4" descr="https://lh3.googleusercontent.com/-IitBE7Hn8Zs/VGal6xvxBtI/AAAAAAACoWk/MtGRr0XgXlk/s1024-Ic42/DSC03035.JPG">
            <a:hlinkClick r:id="rId10" action="ppaction://hlinksldjump"/>
            <a:extLst>
              <a:ext uri="{FF2B5EF4-FFF2-40B4-BE49-F238E27FC236}">
                <a16:creationId xmlns:a16="http://schemas.microsoft.com/office/drawing/2014/main" id="{C005D19D-7190-4526-B29B-C29F0C03F444}"/>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5749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4">
            <a:hlinkClick r:id="rId12" action="ppaction://hlinksldjump"/>
            <a:extLst>
              <a:ext uri="{FF2B5EF4-FFF2-40B4-BE49-F238E27FC236}">
                <a16:creationId xmlns:a16="http://schemas.microsoft.com/office/drawing/2014/main" id="{02C92C9F-934C-4DD0-8D70-290351942DD5}"/>
              </a:ext>
            </a:extLst>
          </p:cNvPr>
          <p:cNvSpPr txBox="1">
            <a:spLocks noChangeArrowheads="1"/>
          </p:cNvSpPr>
          <p:nvPr/>
        </p:nvSpPr>
        <p:spPr bwMode="auto">
          <a:xfrm>
            <a:off x="1016814" y="388527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7" name="TextBox 6">
            <a:hlinkClick r:id="rId13" action="ppaction://hlinksldjump"/>
            <a:extLst>
              <a:ext uri="{FF2B5EF4-FFF2-40B4-BE49-F238E27FC236}">
                <a16:creationId xmlns:a16="http://schemas.microsoft.com/office/drawing/2014/main" id="{59CF61B7-D2E5-4385-A350-E2702D2D417D}"/>
              </a:ext>
            </a:extLst>
          </p:cNvPr>
          <p:cNvSpPr txBox="1"/>
          <p:nvPr/>
        </p:nvSpPr>
        <p:spPr>
          <a:xfrm>
            <a:off x="976738" y="438071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026" name="Picture 2" descr="Image result for kaboom">
            <a:hlinkClick r:id="rId14" action="ppaction://hlinksldjump"/>
            <a:extLst>
              <a:ext uri="{FF2B5EF4-FFF2-40B4-BE49-F238E27FC236}">
                <a16:creationId xmlns:a16="http://schemas.microsoft.com/office/drawing/2014/main" id="{61DF7E23-2426-46BF-B2FD-A8E40C04F5E4}"/>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5598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2.bp.blogspot.com/-G6EUTupmYoo/T8tXQ-NLUCI/AAAAAAAArXw/DCFNgkAxOHA/s1600/edge+of+knowledge.jpg">
            <a:hlinkClick r:id="rId16" action="ppaction://hlinksldjump"/>
            <a:extLst>
              <a:ext uri="{FF2B5EF4-FFF2-40B4-BE49-F238E27FC236}">
                <a16:creationId xmlns:a16="http://schemas.microsoft.com/office/drawing/2014/main" id="{7158FAAE-1757-4B44-B990-5AEAFD72FDF7}"/>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11812"/>
            <a:ext cx="561972" cy="4031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endParaRPr lang="es-HN"/>
          </a:p>
        </p:txBody>
      </p:sp>
      <p:sp>
        <p:nvSpPr>
          <p:cNvPr id="66563" name="Rectangle 3"/>
          <p:cNvSpPr>
            <a:spLocks noGrp="1" noChangeArrowheads="1"/>
          </p:cNvSpPr>
          <p:nvPr>
            <p:ph idx="1"/>
          </p:nvPr>
        </p:nvSpPr>
        <p:spPr/>
        <p:txBody>
          <a:bodyPr/>
          <a:lstStyle/>
          <a:p>
            <a:endParaRPr lang="es-HN"/>
          </a:p>
        </p:txBody>
      </p:sp>
      <p:pic>
        <p:nvPicPr>
          <p:cNvPr id="66564" name="Picture 4"/>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12700">
            <a:noFill/>
            <a:miter lim="800000"/>
            <a:headEnd type="none" w="lg" len="med"/>
            <a:tailEnd type="none" w="lg" len="med"/>
          </a:ln>
          <a:effectLst/>
        </p:spPr>
      </p:pic>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4" name="Rectangle 3">
            <a:extLst>
              <a:ext uri="{FF2B5EF4-FFF2-40B4-BE49-F238E27FC236}">
                <a16:creationId xmlns:a16="http://schemas.microsoft.com/office/drawing/2014/main" id="{25BE851C-DE68-4C43-B54C-30F5D16CCA81}"/>
              </a:ext>
            </a:extLst>
          </p:cNvPr>
          <p:cNvSpPr>
            <a:spLocks noGrp="1" noChangeArrowheads="1"/>
          </p:cNvSpPr>
          <p:nvPr>
            <p:ph idx="1"/>
          </p:nvPr>
        </p:nvSpPr>
        <p:spPr>
          <a:xfrm>
            <a:off x="1752600" y="1600200"/>
            <a:ext cx="6934200" cy="4525963"/>
          </a:xfrm>
        </p:spPr>
        <p:txBody>
          <a:bodyPr/>
          <a:lstStyle/>
          <a:p>
            <a:pPr>
              <a:lnSpc>
                <a:spcPct val="90000"/>
              </a:lnSpc>
            </a:pPr>
            <a:r>
              <a:rPr lang="en-US" sz="2800" dirty="0" smtClean="0">
                <a:solidFill>
                  <a:schemeClr val="bg1">
                    <a:lumMod val="75000"/>
                  </a:schemeClr>
                </a:solidFill>
              </a:rPr>
              <a:t>What </a:t>
            </a:r>
            <a:r>
              <a:rPr lang="en-US" sz="2800" dirty="0">
                <a:solidFill>
                  <a:schemeClr val="bg1">
                    <a:lumMod val="75000"/>
                  </a:schemeClr>
                </a:solidFill>
              </a:rPr>
              <a:t>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b="1" dirty="0"/>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7" name="TextBox 6">
            <a:extLst>
              <a:ext uri="{FF2B5EF4-FFF2-40B4-BE49-F238E27FC236}">
                <a16:creationId xmlns:a16="http://schemas.microsoft.com/office/drawing/2014/main" id="{7091AFCA-B91D-4513-A1CE-0709B5EB6C53}"/>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EC4A6254-DC5B-4D89-AD36-24C812E49FF1}"/>
              </a:ext>
            </a:extLst>
          </p:cNvPr>
          <p:cNvSpPr txBox="1"/>
          <p:nvPr/>
        </p:nvSpPr>
        <p:spPr>
          <a:xfrm>
            <a:off x="561972"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3201A560-A452-45D5-ADAC-1706459F0D1F}"/>
              </a:ext>
            </a:extLst>
          </p:cNvPr>
          <p:cNvPicPr>
            <a:picLocks noChangeAspect="1"/>
          </p:cNvPicPr>
          <p:nvPr/>
        </p:nvPicPr>
        <p:blipFill>
          <a:blip r:embed="rId5"/>
          <a:stretch>
            <a:fillRect/>
          </a:stretch>
        </p:blipFill>
        <p:spPr>
          <a:xfrm>
            <a:off x="914400"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439C41C1-FA65-4606-9D1A-6FF28785CE0C}"/>
              </a:ext>
            </a:extLst>
          </p:cNvPr>
          <p:cNvPicPr>
            <a:picLocks noChangeAspect="1"/>
          </p:cNvPicPr>
          <p:nvPr/>
        </p:nvPicPr>
        <p:blipFill>
          <a:blip r:embed="rId7"/>
          <a:stretch>
            <a:fillRect/>
          </a:stretch>
        </p:blipFill>
        <p:spPr>
          <a:xfrm>
            <a:off x="304800"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E3090D1C-BD20-4FCF-9234-3B407EB1ECD6}"/>
              </a:ext>
            </a:extLst>
          </p:cNvPr>
          <p:cNvPicPr>
            <a:picLocks noChangeAspect="1" noChangeArrowheads="1"/>
          </p:cNvPicPr>
          <p:nvPr/>
        </p:nvPicPr>
        <p:blipFill>
          <a:blip r:embed="rId9" cstate="print"/>
          <a:srcRect/>
          <a:stretch>
            <a:fillRect/>
          </a:stretch>
        </p:blipFill>
        <p:spPr bwMode="auto">
          <a:xfrm>
            <a:off x="1295400"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3109408F-0055-4D40-BA1F-8E391BE0CDE0}"/>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019A4A88-C63F-4FB3-88CD-E0609BC6D505}"/>
              </a:ext>
            </a:extLst>
          </p:cNvPr>
          <p:cNvSpPr txBox="1">
            <a:spLocks noChangeArrowheads="1"/>
          </p:cNvSpPr>
          <p:nvPr/>
        </p:nvSpPr>
        <p:spPr bwMode="auto">
          <a:xfrm>
            <a:off x="1016814"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97E07AC5-504B-406E-BC70-A671E1A21425}"/>
              </a:ext>
            </a:extLst>
          </p:cNvPr>
          <p:cNvSpPr txBox="1"/>
          <p:nvPr/>
        </p:nvSpPr>
        <p:spPr>
          <a:xfrm>
            <a:off x="976738"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9E18AD3D-594A-4CAC-BFB5-5F67D9E7122D}"/>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179BD87A-DE14-4BE7-89B6-A8E8C72B63A3}"/>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6088596"/>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sz="4000"/>
              <a:t>You should be taking a course in business or information technology</a:t>
            </a:r>
          </a:p>
        </p:txBody>
      </p:sp>
      <p:sp>
        <p:nvSpPr>
          <p:cNvPr id="25603" name="Rectangle 3"/>
          <p:cNvSpPr>
            <a:spLocks noGrp="1" noChangeArrowheads="1"/>
          </p:cNvSpPr>
          <p:nvPr>
            <p:ph idx="1"/>
          </p:nvPr>
        </p:nvSpPr>
        <p:spPr/>
        <p:txBody>
          <a:bodyPr/>
          <a:lstStyle/>
          <a:p>
            <a:pPr>
              <a:lnSpc>
                <a:spcPct val="90000"/>
              </a:lnSpc>
            </a:pPr>
            <a:r>
              <a:rPr lang="en-US" dirty="0"/>
              <a:t>Environmental Engineering is a dead profession</a:t>
            </a:r>
          </a:p>
          <a:p>
            <a:pPr>
              <a:lnSpc>
                <a:spcPct val="90000"/>
              </a:lnSpc>
            </a:pPr>
            <a:r>
              <a:rPr lang="en-US" dirty="0"/>
              <a:t>The science behind environmental engineering is already well understood</a:t>
            </a:r>
          </a:p>
          <a:p>
            <a:pPr>
              <a:lnSpc>
                <a:spcPct val="90000"/>
              </a:lnSpc>
            </a:pPr>
            <a:r>
              <a:rPr lang="en-US" dirty="0"/>
              <a:t>Environmental engineers have been applying the same solutions for the past 100 years</a:t>
            </a:r>
          </a:p>
          <a:p>
            <a:pPr>
              <a:lnSpc>
                <a:spcPct val="90000"/>
              </a:lnSpc>
            </a:pPr>
            <a:r>
              <a:rPr lang="en-US" dirty="0"/>
              <a:t>Providing everyone on the planet with safe drinking water only requires the money and political will to apply known technologies</a:t>
            </a:r>
          </a:p>
        </p:txBody>
      </p:sp>
      <p:sp>
        <p:nvSpPr>
          <p:cNvPr id="25604" name="Text Box 4"/>
          <p:cNvSpPr txBox="1">
            <a:spLocks noChangeArrowheads="1"/>
          </p:cNvSpPr>
          <p:nvPr/>
        </p:nvSpPr>
        <p:spPr bwMode="auto">
          <a:xfrm>
            <a:off x="990600" y="6248400"/>
            <a:ext cx="4741863" cy="519113"/>
          </a:xfrm>
          <a:prstGeom prst="rect">
            <a:avLst/>
          </a:prstGeom>
          <a:noFill/>
          <a:ln w="12700">
            <a:noFill/>
            <a:miter lim="800000"/>
            <a:headEnd type="none" w="lg" len="med"/>
            <a:tailEnd type="none" w="lg" len="med"/>
          </a:ln>
          <a:effectLst/>
        </p:spPr>
        <p:txBody>
          <a:bodyPr wrap="none">
            <a:spAutoFit/>
          </a:bodyPr>
          <a:lstStyle/>
          <a:p>
            <a:pPr eaLnBrk="0" hangingPunct="0"/>
            <a:r>
              <a:rPr lang="en-US" sz="2800" dirty="0">
                <a:solidFill>
                  <a:schemeClr val="folHlink"/>
                </a:solidFill>
                <a:latin typeface="Times New Roman" pitchFamily="18" charset="0"/>
              </a:rPr>
              <a:t>Discussion time! Do you agree?</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6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t>Uneven Knowledge Space</a:t>
            </a:r>
          </a:p>
        </p:txBody>
      </p:sp>
      <p:sp>
        <p:nvSpPr>
          <p:cNvPr id="19459" name="Freeform 3"/>
          <p:cNvSpPr>
            <a:spLocks/>
          </p:cNvSpPr>
          <p:nvPr/>
        </p:nvSpPr>
        <p:spPr bwMode="auto">
          <a:xfrm>
            <a:off x="1143000" y="2133600"/>
            <a:ext cx="7766050" cy="3976688"/>
          </a:xfrm>
          <a:custGeom>
            <a:avLst/>
            <a:gdLst/>
            <a:ahLst/>
            <a:cxnLst>
              <a:cxn ang="0">
                <a:pos x="2173" y="1548"/>
              </a:cxn>
              <a:cxn ang="0">
                <a:pos x="2750" y="0"/>
              </a:cxn>
              <a:cxn ang="0">
                <a:pos x="2850" y="17"/>
              </a:cxn>
              <a:cxn ang="0">
                <a:pos x="2394" y="1121"/>
              </a:cxn>
              <a:cxn ang="0">
                <a:pos x="2479" y="1145"/>
              </a:cxn>
              <a:cxn ang="0">
                <a:pos x="2173" y="1595"/>
              </a:cxn>
              <a:cxn ang="0">
                <a:pos x="2501" y="1501"/>
              </a:cxn>
              <a:cxn ang="0">
                <a:pos x="4290" y="1578"/>
              </a:cxn>
              <a:cxn ang="0">
                <a:pos x="4892" y="2086"/>
              </a:cxn>
              <a:cxn ang="0">
                <a:pos x="4255" y="2505"/>
              </a:cxn>
              <a:cxn ang="0">
                <a:pos x="2473" y="1693"/>
              </a:cxn>
              <a:cxn ang="0">
                <a:pos x="2460" y="1830"/>
              </a:cxn>
              <a:cxn ang="0">
                <a:pos x="2173" y="1642"/>
              </a:cxn>
              <a:cxn ang="0">
                <a:pos x="2251" y="2028"/>
              </a:cxn>
              <a:cxn ang="0">
                <a:pos x="2151" y="2003"/>
              </a:cxn>
              <a:cxn ang="0">
                <a:pos x="2132" y="2488"/>
              </a:cxn>
              <a:cxn ang="0">
                <a:pos x="1845" y="2441"/>
              </a:cxn>
              <a:cxn ang="0">
                <a:pos x="2173" y="1642"/>
              </a:cxn>
              <a:cxn ang="0">
                <a:pos x="1916" y="1881"/>
              </a:cxn>
              <a:cxn ang="0">
                <a:pos x="1902" y="1742"/>
              </a:cxn>
              <a:cxn ang="0">
                <a:pos x="0" y="2065"/>
              </a:cxn>
              <a:cxn ang="0">
                <a:pos x="0" y="1548"/>
              </a:cxn>
              <a:cxn ang="0">
                <a:pos x="2173" y="1595"/>
              </a:cxn>
              <a:cxn ang="0">
                <a:pos x="287" y="325"/>
              </a:cxn>
              <a:cxn ang="0">
                <a:pos x="574" y="43"/>
              </a:cxn>
              <a:cxn ang="0">
                <a:pos x="1886" y="1313"/>
              </a:cxn>
              <a:cxn ang="0">
                <a:pos x="1968" y="1219"/>
              </a:cxn>
              <a:cxn ang="0">
                <a:pos x="2009" y="1313"/>
              </a:cxn>
              <a:cxn ang="0">
                <a:pos x="2173" y="1219"/>
              </a:cxn>
              <a:cxn ang="0">
                <a:pos x="2173" y="1548"/>
              </a:cxn>
            </a:cxnLst>
            <a:rect l="0" t="0" r="r" b="b"/>
            <a:pathLst>
              <a:path w="4892" h="2505">
                <a:moveTo>
                  <a:pt x="2173" y="1548"/>
                </a:moveTo>
                <a:lnTo>
                  <a:pt x="2750" y="0"/>
                </a:lnTo>
                <a:lnTo>
                  <a:pt x="2850" y="17"/>
                </a:lnTo>
                <a:lnTo>
                  <a:pt x="2394" y="1121"/>
                </a:lnTo>
                <a:lnTo>
                  <a:pt x="2479" y="1145"/>
                </a:lnTo>
                <a:lnTo>
                  <a:pt x="2173" y="1595"/>
                </a:lnTo>
                <a:lnTo>
                  <a:pt x="2501" y="1501"/>
                </a:lnTo>
                <a:lnTo>
                  <a:pt x="4290" y="1578"/>
                </a:lnTo>
                <a:lnTo>
                  <a:pt x="4892" y="2086"/>
                </a:lnTo>
                <a:lnTo>
                  <a:pt x="4255" y="2505"/>
                </a:lnTo>
                <a:lnTo>
                  <a:pt x="2473" y="1693"/>
                </a:lnTo>
                <a:lnTo>
                  <a:pt x="2460" y="1830"/>
                </a:lnTo>
                <a:lnTo>
                  <a:pt x="2173" y="1642"/>
                </a:lnTo>
                <a:lnTo>
                  <a:pt x="2251" y="2028"/>
                </a:lnTo>
                <a:lnTo>
                  <a:pt x="2151" y="2003"/>
                </a:lnTo>
                <a:lnTo>
                  <a:pt x="2132" y="2488"/>
                </a:lnTo>
                <a:lnTo>
                  <a:pt x="1845" y="2441"/>
                </a:lnTo>
                <a:lnTo>
                  <a:pt x="2173" y="1642"/>
                </a:lnTo>
                <a:lnTo>
                  <a:pt x="1916" y="1881"/>
                </a:lnTo>
                <a:lnTo>
                  <a:pt x="1902" y="1742"/>
                </a:lnTo>
                <a:lnTo>
                  <a:pt x="0" y="2065"/>
                </a:lnTo>
                <a:lnTo>
                  <a:pt x="0" y="1548"/>
                </a:lnTo>
                <a:lnTo>
                  <a:pt x="2173" y="1595"/>
                </a:lnTo>
                <a:lnTo>
                  <a:pt x="287" y="325"/>
                </a:lnTo>
                <a:lnTo>
                  <a:pt x="574" y="43"/>
                </a:lnTo>
                <a:lnTo>
                  <a:pt x="1886" y="1313"/>
                </a:lnTo>
                <a:lnTo>
                  <a:pt x="1968" y="1219"/>
                </a:lnTo>
                <a:lnTo>
                  <a:pt x="2009" y="1313"/>
                </a:lnTo>
                <a:lnTo>
                  <a:pt x="2173" y="1219"/>
                </a:lnTo>
                <a:lnTo>
                  <a:pt x="2173" y="1548"/>
                </a:lnTo>
                <a:close/>
              </a:path>
            </a:pathLst>
          </a:custGeom>
          <a:solidFill>
            <a:schemeClr val="hlink"/>
          </a:solidFill>
          <a:ln w="12700" cap="flat" cmpd="sng">
            <a:solidFill>
              <a:schemeClr val="tx1"/>
            </a:solidFill>
            <a:prstDash val="solid"/>
            <a:round/>
            <a:headEnd type="none" w="lg" len="med"/>
            <a:tailEnd type="none" w="lg" len="med"/>
          </a:ln>
          <a:effectLst/>
        </p:spPr>
        <p:txBody>
          <a:bodyPr anchor="ctr">
            <a:spAutoFit/>
          </a:bodyPr>
          <a:lstStyle/>
          <a:p>
            <a:endParaRPr lang="en-US"/>
          </a:p>
        </p:txBody>
      </p:sp>
      <p:sp>
        <p:nvSpPr>
          <p:cNvPr id="19460" name="Oval 4"/>
          <p:cNvSpPr>
            <a:spLocks noChangeArrowheads="1"/>
          </p:cNvSpPr>
          <p:nvPr/>
        </p:nvSpPr>
        <p:spPr bwMode="auto">
          <a:xfrm>
            <a:off x="4191000" y="4191000"/>
            <a:ext cx="762000" cy="762000"/>
          </a:xfrm>
          <a:prstGeom prst="ellipse">
            <a:avLst/>
          </a:prstGeom>
          <a:solidFill>
            <a:schemeClr val="hlink"/>
          </a:solidFill>
          <a:ln w="12700">
            <a:solidFill>
              <a:schemeClr val="tx1"/>
            </a:solidFill>
            <a:round/>
            <a:headEnd type="none" w="lg" len="med"/>
            <a:tailEnd type="none" w="lg" len="med"/>
          </a:ln>
          <a:effectLst/>
        </p:spPr>
        <p:txBody>
          <a:bodyPr anchor="ctr">
            <a:spAutoFit/>
          </a:bodyPr>
          <a:lstStyle/>
          <a:p>
            <a:endParaRPr lang="en-US"/>
          </a:p>
        </p:txBody>
      </p:sp>
      <p:grpSp>
        <p:nvGrpSpPr>
          <p:cNvPr id="19461" name="Group 5"/>
          <p:cNvGrpSpPr>
            <a:grpSpLocks/>
          </p:cNvGrpSpPr>
          <p:nvPr/>
        </p:nvGrpSpPr>
        <p:grpSpPr bwMode="auto">
          <a:xfrm>
            <a:off x="4267200" y="3509963"/>
            <a:ext cx="4419600" cy="558800"/>
            <a:chOff x="2688" y="2211"/>
            <a:chExt cx="2784" cy="352"/>
          </a:xfrm>
        </p:grpSpPr>
        <p:sp>
          <p:nvSpPr>
            <p:cNvPr id="19462" name="Text Box 6"/>
            <p:cNvSpPr txBox="1">
              <a:spLocks noChangeArrowheads="1"/>
            </p:cNvSpPr>
            <p:nvPr/>
          </p:nvSpPr>
          <p:spPr bwMode="auto">
            <a:xfrm>
              <a:off x="3710" y="2211"/>
              <a:ext cx="1762" cy="327"/>
            </a:xfrm>
            <a:prstGeom prst="rect">
              <a:avLst/>
            </a:prstGeom>
            <a:noFill/>
            <a:ln w="12700">
              <a:noFill/>
              <a:miter lim="800000"/>
              <a:headEnd type="none" w="lg" len="med"/>
              <a:tailEnd type="none" w="lg" len="med"/>
            </a:ln>
            <a:effectLst/>
          </p:spPr>
          <p:txBody>
            <a:bodyPr wrap="none">
              <a:spAutoFit/>
            </a:bodyPr>
            <a:lstStyle/>
            <a:p>
              <a:pPr eaLnBrk="0" hangingPunct="0"/>
              <a:r>
                <a:rPr lang="en-US" sz="2800">
                  <a:latin typeface="Times New Roman" pitchFamily="18" charset="0"/>
                </a:rPr>
                <a:t>Water purification</a:t>
              </a:r>
            </a:p>
          </p:txBody>
        </p:sp>
        <p:cxnSp>
          <p:nvCxnSpPr>
            <p:cNvPr id="19463" name="AutoShape 7"/>
            <p:cNvCxnSpPr>
              <a:cxnSpLocks noChangeShapeType="1"/>
              <a:stCxn id="19462" idx="1"/>
              <a:endCxn id="19459" idx="26"/>
            </p:cNvCxnSpPr>
            <p:nvPr/>
          </p:nvCxnSpPr>
          <p:spPr bwMode="auto">
            <a:xfrm rot="10800000" flipV="1">
              <a:off x="2688" y="2375"/>
              <a:ext cx="1022" cy="188"/>
            </a:xfrm>
            <a:prstGeom prst="curvedConnector3">
              <a:avLst>
                <a:gd name="adj1" fmla="val 97454"/>
              </a:avLst>
            </a:prstGeom>
            <a:noFill/>
            <a:ln w="12700">
              <a:solidFill>
                <a:schemeClr val="tx1"/>
              </a:solidFill>
              <a:round/>
              <a:headEnd type="none" w="lg" len="med"/>
              <a:tailEnd type="triangle" w="lg" len="med"/>
            </a:ln>
            <a:effectLst/>
          </p:spPr>
        </p:cxnSp>
      </p:grpSp>
      <p:grpSp>
        <p:nvGrpSpPr>
          <p:cNvPr id="19464" name="Group 8"/>
          <p:cNvGrpSpPr>
            <a:grpSpLocks/>
          </p:cNvGrpSpPr>
          <p:nvPr/>
        </p:nvGrpSpPr>
        <p:grpSpPr bwMode="auto">
          <a:xfrm>
            <a:off x="5667375" y="2160588"/>
            <a:ext cx="2919413" cy="658812"/>
            <a:chOff x="3570" y="1361"/>
            <a:chExt cx="1839" cy="415"/>
          </a:xfrm>
        </p:grpSpPr>
        <p:sp>
          <p:nvSpPr>
            <p:cNvPr id="19465" name="Text Box 9"/>
            <p:cNvSpPr txBox="1">
              <a:spLocks noChangeArrowheads="1"/>
            </p:cNvSpPr>
            <p:nvPr/>
          </p:nvSpPr>
          <p:spPr bwMode="auto">
            <a:xfrm>
              <a:off x="3864" y="1449"/>
              <a:ext cx="1545" cy="327"/>
            </a:xfrm>
            <a:prstGeom prst="rect">
              <a:avLst/>
            </a:prstGeom>
            <a:noFill/>
            <a:ln w="12700">
              <a:noFill/>
              <a:miter lim="800000"/>
              <a:headEnd type="none" w="lg" len="med"/>
              <a:tailEnd type="none" w="lg" len="med"/>
            </a:ln>
            <a:effectLst/>
          </p:spPr>
          <p:txBody>
            <a:bodyPr wrap="none">
              <a:spAutoFit/>
            </a:bodyPr>
            <a:lstStyle/>
            <a:p>
              <a:pPr eaLnBrk="0" hangingPunct="0"/>
              <a:r>
                <a:rPr lang="en-US" sz="2800">
                  <a:latin typeface="Times New Roman" pitchFamily="18" charset="0"/>
                </a:rPr>
                <a:t>nanotechnology</a:t>
              </a:r>
            </a:p>
          </p:txBody>
        </p:sp>
        <p:cxnSp>
          <p:nvCxnSpPr>
            <p:cNvPr id="19466" name="AutoShape 10"/>
            <p:cNvCxnSpPr>
              <a:cxnSpLocks noChangeShapeType="1"/>
              <a:stCxn id="19465" idx="1"/>
              <a:endCxn id="19459" idx="2"/>
            </p:cNvCxnSpPr>
            <p:nvPr/>
          </p:nvCxnSpPr>
          <p:spPr bwMode="auto">
            <a:xfrm rot="10800000">
              <a:off x="3570" y="1361"/>
              <a:ext cx="294" cy="252"/>
            </a:xfrm>
            <a:prstGeom prst="curvedConnector4">
              <a:avLst>
                <a:gd name="adj1" fmla="val -6806"/>
                <a:gd name="adj2" fmla="val 146028"/>
              </a:avLst>
            </a:prstGeom>
            <a:noFill/>
            <a:ln w="12700">
              <a:solidFill>
                <a:schemeClr val="tx1"/>
              </a:solidFill>
              <a:round/>
              <a:headEnd type="none" w="lg" len="med"/>
              <a:tailEnd type="triangle" w="lg" len="med"/>
            </a:ln>
            <a:effectLst/>
          </p:spPr>
        </p:cxnSp>
      </p:grpSp>
      <p:grpSp>
        <p:nvGrpSpPr>
          <p:cNvPr id="19467" name="Group 11"/>
          <p:cNvGrpSpPr>
            <a:grpSpLocks/>
          </p:cNvGrpSpPr>
          <p:nvPr/>
        </p:nvGrpSpPr>
        <p:grpSpPr bwMode="auto">
          <a:xfrm>
            <a:off x="457200" y="5411788"/>
            <a:ext cx="2489200" cy="1203325"/>
            <a:chOff x="288" y="3409"/>
            <a:chExt cx="1568" cy="758"/>
          </a:xfrm>
        </p:grpSpPr>
        <p:sp>
          <p:nvSpPr>
            <p:cNvPr id="19468" name="Text Box 12"/>
            <p:cNvSpPr txBox="1">
              <a:spLocks noChangeArrowheads="1"/>
            </p:cNvSpPr>
            <p:nvPr/>
          </p:nvSpPr>
          <p:spPr bwMode="auto">
            <a:xfrm>
              <a:off x="288" y="3840"/>
              <a:ext cx="1568" cy="327"/>
            </a:xfrm>
            <a:prstGeom prst="rect">
              <a:avLst/>
            </a:prstGeom>
            <a:noFill/>
            <a:ln w="12700">
              <a:noFill/>
              <a:miter lim="800000"/>
              <a:headEnd type="none" w="lg" len="med"/>
              <a:tailEnd type="none" w="lg" len="med"/>
            </a:ln>
            <a:effectLst/>
          </p:spPr>
          <p:txBody>
            <a:bodyPr wrap="none">
              <a:spAutoFit/>
            </a:bodyPr>
            <a:lstStyle/>
            <a:p>
              <a:pPr eaLnBrk="0" hangingPunct="0"/>
              <a:r>
                <a:rPr lang="en-US" sz="2800">
                  <a:latin typeface="Times New Roman" pitchFamily="18" charset="0"/>
                </a:rPr>
                <a:t>pharmaceuticals</a:t>
              </a:r>
            </a:p>
          </p:txBody>
        </p:sp>
        <p:cxnSp>
          <p:nvCxnSpPr>
            <p:cNvPr id="19469" name="AutoShape 13"/>
            <p:cNvCxnSpPr>
              <a:cxnSpLocks noChangeShapeType="1"/>
              <a:stCxn id="19468" idx="1"/>
              <a:endCxn id="19459" idx="20"/>
            </p:cNvCxnSpPr>
            <p:nvPr/>
          </p:nvCxnSpPr>
          <p:spPr bwMode="auto">
            <a:xfrm rot="10800000" flipH="1">
              <a:off x="288" y="3409"/>
              <a:ext cx="432" cy="595"/>
            </a:xfrm>
            <a:prstGeom prst="curvedConnector3">
              <a:avLst>
                <a:gd name="adj1" fmla="val -33333"/>
              </a:avLst>
            </a:prstGeom>
            <a:noFill/>
            <a:ln w="12700">
              <a:solidFill>
                <a:schemeClr val="tx1"/>
              </a:solidFill>
              <a:round/>
              <a:headEnd type="none" w="lg" len="med"/>
              <a:tailEnd type="triangle" w="lg" len="med"/>
            </a:ln>
            <a:effectLst/>
          </p:spPr>
        </p:cxnSp>
      </p:grpSp>
      <p:sp>
        <p:nvSpPr>
          <p:cNvPr id="19470" name="Text Box 14"/>
          <p:cNvSpPr txBox="1">
            <a:spLocks noChangeArrowheads="1"/>
          </p:cNvSpPr>
          <p:nvPr/>
        </p:nvSpPr>
        <p:spPr bwMode="auto">
          <a:xfrm>
            <a:off x="3065463" y="6096000"/>
            <a:ext cx="5845175" cy="519113"/>
          </a:xfrm>
          <a:prstGeom prst="rect">
            <a:avLst/>
          </a:prstGeom>
          <a:noFill/>
          <a:ln w="12700">
            <a:noFill/>
            <a:miter lim="800000"/>
            <a:headEnd type="none" w="lg" len="med"/>
            <a:tailEnd type="none" w="lg" len="med"/>
          </a:ln>
          <a:effectLst/>
        </p:spPr>
        <p:txBody>
          <a:bodyPr wrap="none">
            <a:spAutoFit/>
          </a:bodyPr>
          <a:lstStyle/>
          <a:p>
            <a:pPr algn="ctr" eaLnBrk="0" hangingPunct="0"/>
            <a:r>
              <a:rPr lang="en-US" sz="2800">
                <a:solidFill>
                  <a:schemeClr val="folHlink"/>
                </a:solidFill>
                <a:latin typeface="Times New Roman" pitchFamily="18" charset="0"/>
              </a:rPr>
              <a:t>Learn from adjacent knowledge spaces!</a:t>
            </a:r>
          </a:p>
        </p:txBody>
      </p:sp>
      <p:sp>
        <p:nvSpPr>
          <p:cNvPr id="19471" name="Line 15"/>
          <p:cNvSpPr>
            <a:spLocks noChangeShapeType="1"/>
          </p:cNvSpPr>
          <p:nvPr/>
        </p:nvSpPr>
        <p:spPr bwMode="auto">
          <a:xfrm>
            <a:off x="3048000" y="6629400"/>
            <a:ext cx="586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9472" name="Text Box 16"/>
          <p:cNvSpPr txBox="1">
            <a:spLocks noChangeArrowheads="1"/>
          </p:cNvSpPr>
          <p:nvPr/>
        </p:nvSpPr>
        <p:spPr bwMode="auto">
          <a:xfrm>
            <a:off x="6934200" y="4953000"/>
            <a:ext cx="1092200" cy="519113"/>
          </a:xfrm>
          <a:prstGeom prst="rect">
            <a:avLst/>
          </a:prstGeom>
          <a:noFill/>
          <a:ln w="12700">
            <a:noFill/>
            <a:miter lim="800000"/>
            <a:headEnd type="none" w="lg" len="med"/>
            <a:tailEnd type="none" w="lg" len="med"/>
          </a:ln>
          <a:effectLst/>
        </p:spPr>
        <p:txBody>
          <a:bodyPr wrap="none">
            <a:spAutoFit/>
          </a:bodyPr>
          <a:lstStyle/>
          <a:p>
            <a:pPr algn="ctr" eaLnBrk="0" hangingPunct="0"/>
            <a:r>
              <a:rPr lang="en-US" sz="2800">
                <a:latin typeface="Times New Roman" pitchFamily="18" charset="0"/>
              </a:rPr>
              <a:t>WMD</a:t>
            </a:r>
          </a:p>
        </p:txBody>
      </p:sp>
      <p:sp>
        <p:nvSpPr>
          <p:cNvPr id="17" name="Oval 16">
            <a:extLst>
              <a:ext uri="{FF2B5EF4-FFF2-40B4-BE49-F238E27FC236}">
                <a16:creationId xmlns:a16="http://schemas.microsoft.com/office/drawing/2014/main" id="{9F09E6B4-C08B-4E88-9433-4E00A302D9CF}"/>
              </a:ext>
            </a:extLst>
          </p:cNvPr>
          <p:cNvSpPr/>
          <p:nvPr/>
        </p:nvSpPr>
        <p:spPr bwMode="auto">
          <a:xfrm>
            <a:off x="8065332" y="19027"/>
            <a:ext cx="1066800" cy="649188"/>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200" dirty="0">
                <a:solidFill>
                  <a:schemeClr val="bg1"/>
                </a:solidFill>
              </a:rPr>
              <a:t>See extra 1</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4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 presetClass="emph" presetSubtype="0" autoRev="1" fill="hold" grpId="1" nodeType="clickEffect">
                                  <p:stCondLst>
                                    <p:cond delay="0"/>
                                  </p:stCondLst>
                                  <p:childTnLst>
                                    <p:animScale>
                                      <p:cBhvr>
                                        <p:cTn id="10" dur="500" fill="hold"/>
                                        <p:tgtEl>
                                          <p:spTgt spid="19460"/>
                                        </p:tgtEl>
                                      </p:cBhvr>
                                      <p:by x="400000" y="400000"/>
                                    </p:animScale>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45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4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46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46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47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4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9" grpId="0" animBg="1"/>
      <p:bldP spid="19460" grpId="0" animBg="1"/>
      <p:bldP spid="19460" grpId="1" animBg="1"/>
      <p:bldP spid="19470" grpId="0"/>
      <p:bldP spid="1947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p:cNvSpPr>
            <a:spLocks noGrp="1" noChangeArrowheads="1"/>
          </p:cNvSpPr>
          <p:nvPr>
            <p:ph type="title"/>
          </p:nvPr>
        </p:nvSpPr>
        <p:spPr/>
        <p:txBody>
          <a:bodyPr/>
          <a:lstStyle/>
          <a:p>
            <a:r>
              <a:rPr lang="en-US"/>
              <a:t>A Search for Truth that Matters </a:t>
            </a:r>
          </a:p>
        </p:txBody>
      </p:sp>
      <p:sp>
        <p:nvSpPr>
          <p:cNvPr id="27652" name="Rectangle 4"/>
          <p:cNvSpPr>
            <a:spLocks noGrp="1" noChangeArrowheads="1"/>
          </p:cNvSpPr>
          <p:nvPr>
            <p:ph idx="1"/>
          </p:nvPr>
        </p:nvSpPr>
        <p:spPr>
          <a:xfrm>
            <a:off x="304800" y="1600200"/>
            <a:ext cx="5791200" cy="2743200"/>
          </a:xfrm>
        </p:spPr>
        <p:txBody>
          <a:bodyPr/>
          <a:lstStyle/>
          <a:p>
            <a:pPr marL="0" indent="0">
              <a:lnSpc>
                <a:spcPct val="80000"/>
              </a:lnSpc>
              <a:buFont typeface="Wingdings" pitchFamily="2" charset="2"/>
              <a:buNone/>
            </a:pPr>
            <a:r>
              <a:rPr lang="en-US" sz="2400" dirty="0"/>
              <a:t>AguaClara is creating new technologies, improving old technologies, and developing the design algorithms so that others can build surface water treatment plants of any size</a:t>
            </a:r>
          </a:p>
          <a:p>
            <a:pPr marL="0" indent="0">
              <a:lnSpc>
                <a:spcPct val="80000"/>
              </a:lnSpc>
              <a:buFont typeface="Wingdings" pitchFamily="2" charset="2"/>
              <a:buNone/>
            </a:pPr>
            <a:r>
              <a:rPr lang="en-US" sz="2400" dirty="0"/>
              <a:t>Math – Physics – Fluid Mechanics – Chemistry</a:t>
            </a:r>
          </a:p>
          <a:p>
            <a:pPr marL="0" indent="0">
              <a:lnSpc>
                <a:spcPct val="80000"/>
              </a:lnSpc>
              <a:buFont typeface="Wingdings" pitchFamily="2" charset="2"/>
              <a:buNone/>
            </a:pPr>
            <a:r>
              <a:rPr lang="en-US" sz="2400" dirty="0"/>
              <a:t>The amazing ability to represent reality symbolically</a:t>
            </a:r>
          </a:p>
        </p:txBody>
      </p:sp>
      <p:pic>
        <p:nvPicPr>
          <p:cNvPr id="8" name="Picture 7"/>
          <p:cNvPicPr/>
          <p:nvPr/>
        </p:nvPicPr>
        <p:blipFill>
          <a:blip r:embed="rId3" cstate="print"/>
          <a:srcRect l="47592" t="35144" r="20228" b="22364"/>
          <a:stretch>
            <a:fillRect/>
          </a:stretch>
        </p:blipFill>
        <p:spPr bwMode="auto">
          <a:xfrm>
            <a:off x="5791200" y="1797269"/>
            <a:ext cx="3133846" cy="2369432"/>
          </a:xfrm>
          <a:prstGeom prst="rect">
            <a:avLst/>
          </a:prstGeom>
          <a:noFill/>
          <a:ln w="9525">
            <a:noFill/>
            <a:miter lim="800000"/>
            <a:headEnd/>
            <a:tailEnd/>
          </a:ln>
        </p:spPr>
      </p:pic>
      <p:pic>
        <p:nvPicPr>
          <p:cNvPr id="1028" name="Picture 4" descr="https://lh3.googleusercontent.com/-IitBE7Hn8Zs/VGal6xvxBtI/AAAAAAACoWk/MtGRr0XgXlk/s1024-Ic42/DSC03035.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48401" y="4686300"/>
            <a:ext cx="2895599" cy="21717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lh3.googleusercontent.com/-8AfVmz9EKAM/VG6vDoqQ6lI/AAAAAAACqRo/ulXyQZPwJIs/s1024-Ic42/DSC03174.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076903" y="4686300"/>
            <a:ext cx="2895600" cy="21717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h3.googleusercontent.com/-uE2i8HUfevw/VCbetNLBIHI/AAAAAAAAw8s/zlDfFFSzUsY/s1024-Ic42/DSC02472.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0" y="4686300"/>
            <a:ext cx="2895600" cy="21717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in a collaborative environment (Team assignments)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563753348"/>
              </p:ext>
            </p:extLst>
          </p:nvPr>
        </p:nvGraphicFramePr>
        <p:xfrm>
          <a:off x="428297" y="2677418"/>
          <a:ext cx="8229600" cy="3566160"/>
        </p:xfrm>
        <a:graphic>
          <a:graphicData uri="http://schemas.openxmlformats.org/drawingml/2006/table">
            <a:tbl>
              <a:tblPr firstRow="1" bandRow="1">
                <a:tableStyleId>{5C22544A-7EE6-4342-B048-85BDC9FD1C3A}</a:tableStyleId>
              </a:tblPr>
              <a:tblGrid>
                <a:gridCol w="1645920">
                  <a:extLst>
                    <a:ext uri="{9D8B030D-6E8A-4147-A177-3AD203B41FA5}">
                      <a16:colId xmlns:a16="http://schemas.microsoft.com/office/drawing/2014/main" val="20000"/>
                    </a:ext>
                  </a:extLst>
                </a:gridCol>
                <a:gridCol w="1645920">
                  <a:extLst>
                    <a:ext uri="{9D8B030D-6E8A-4147-A177-3AD203B41FA5}">
                      <a16:colId xmlns:a16="http://schemas.microsoft.com/office/drawing/2014/main" val="20001"/>
                    </a:ext>
                  </a:extLst>
                </a:gridCol>
                <a:gridCol w="1645920">
                  <a:extLst>
                    <a:ext uri="{9D8B030D-6E8A-4147-A177-3AD203B41FA5}">
                      <a16:colId xmlns:a16="http://schemas.microsoft.com/office/drawing/2014/main" val="20002"/>
                    </a:ext>
                  </a:extLst>
                </a:gridCol>
                <a:gridCol w="1645920">
                  <a:extLst>
                    <a:ext uri="{9D8B030D-6E8A-4147-A177-3AD203B41FA5}">
                      <a16:colId xmlns:a16="http://schemas.microsoft.com/office/drawing/2014/main" val="20003"/>
                    </a:ext>
                  </a:extLst>
                </a:gridCol>
                <a:gridCol w="1645920">
                  <a:extLst>
                    <a:ext uri="{9D8B030D-6E8A-4147-A177-3AD203B41FA5}">
                      <a16:colId xmlns:a16="http://schemas.microsoft.com/office/drawing/2014/main" val="20004"/>
                    </a:ext>
                  </a:extLst>
                </a:gridCol>
              </a:tblGrid>
              <a:tr h="370840">
                <a:tc>
                  <a:txBody>
                    <a:bodyPr/>
                    <a:lstStyle/>
                    <a:p>
                      <a:endParaRPr lang="en-US" dirty="0"/>
                    </a:p>
                  </a:txBody>
                  <a:tcPr/>
                </a:tc>
                <a:tc>
                  <a:txBody>
                    <a:bodyPr/>
                    <a:lstStyle/>
                    <a:p>
                      <a:r>
                        <a:rPr lang="en-US" dirty="0"/>
                        <a:t>Asking</a:t>
                      </a:r>
                      <a:r>
                        <a:rPr lang="en-US" baseline="0" dirty="0"/>
                        <a:t> for help to learn a solution</a:t>
                      </a:r>
                      <a:endParaRPr lang="en-US" dirty="0"/>
                    </a:p>
                  </a:txBody>
                  <a:tcPr/>
                </a:tc>
                <a:tc>
                  <a:txBody>
                    <a:bodyPr/>
                    <a:lstStyle/>
                    <a:p>
                      <a:r>
                        <a:rPr lang="en-US" dirty="0"/>
                        <a:t>Retyping</a:t>
                      </a:r>
                      <a:r>
                        <a:rPr lang="en-US" baseline="0" dirty="0"/>
                        <a:t> a solution</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Copy/paste</a:t>
                      </a:r>
                      <a:r>
                        <a:rPr lang="en-US" baseline="0" dirty="0"/>
                        <a:t> some solution steps</a:t>
                      </a:r>
                      <a:endParaRPr lang="en-US" dirty="0"/>
                    </a:p>
                    <a:p>
                      <a:endParaRPr lang="en-US" dirty="0"/>
                    </a:p>
                  </a:txBody>
                  <a:tcPr/>
                </a:tc>
                <a:tc>
                  <a:txBody>
                    <a:bodyPr/>
                    <a:lstStyle/>
                    <a:p>
                      <a:r>
                        <a:rPr lang="en-US" dirty="0"/>
                        <a:t>Copy/paste</a:t>
                      </a:r>
                      <a:r>
                        <a:rPr lang="en-US" baseline="0" dirty="0"/>
                        <a:t> design challenge</a:t>
                      </a:r>
                      <a:endParaRPr lang="en-US" dirty="0"/>
                    </a:p>
                  </a:txBody>
                  <a:tcPr/>
                </a:tc>
                <a:extLst>
                  <a:ext uri="{0D108BD9-81ED-4DB2-BD59-A6C34878D82A}">
                    <a16:rowId xmlns:a16="http://schemas.microsoft.com/office/drawing/2014/main" val="10000"/>
                  </a:ext>
                </a:extLst>
              </a:tr>
              <a:tr h="370840">
                <a:tc>
                  <a:txBody>
                    <a:bodyPr/>
                    <a:lstStyle/>
                    <a:p>
                      <a:r>
                        <a:rPr lang="en-US" dirty="0"/>
                        <a:t>Individuals </a:t>
                      </a:r>
                      <a:r>
                        <a:rPr lang="en-US" b="1" dirty="0"/>
                        <a:t>within</a:t>
                      </a:r>
                      <a:r>
                        <a:rPr lang="en-US" dirty="0"/>
                        <a:t> team</a:t>
                      </a:r>
                    </a:p>
                  </a:txBody>
                  <a:tcPr/>
                </a:tc>
                <a:tc>
                  <a:txBody>
                    <a:bodyPr/>
                    <a:lstStyle/>
                    <a:p>
                      <a:r>
                        <a:rPr lang="en-US" dirty="0"/>
                        <a:t>Excellent</a:t>
                      </a:r>
                    </a:p>
                  </a:txBody>
                  <a:tcPr/>
                </a:tc>
                <a:tc>
                  <a:txBody>
                    <a:bodyPr/>
                    <a:lstStyle/>
                    <a:p>
                      <a:r>
                        <a:rPr lang="en-US" dirty="0"/>
                        <a:t>Okay (but better to learn the solution strategy)</a:t>
                      </a:r>
                    </a:p>
                  </a:txBody>
                  <a:tcPr/>
                </a:tc>
                <a:tc>
                  <a:txBody>
                    <a:bodyPr/>
                    <a:lstStyle/>
                    <a:p>
                      <a:r>
                        <a:rPr lang="en-US" dirty="0"/>
                        <a:t>Okay (with the goal of all members understanding the steps)</a:t>
                      </a:r>
                    </a:p>
                  </a:txBody>
                  <a:tcPr/>
                </a:tc>
                <a:tc>
                  <a:txBody>
                    <a:bodyPr/>
                    <a:lstStyle/>
                    <a:p>
                      <a:r>
                        <a:rPr lang="en-US" dirty="0"/>
                        <a:t>Not</a:t>
                      </a:r>
                      <a:r>
                        <a:rPr lang="en-US" baseline="0" dirty="0"/>
                        <a:t>  applicable</a:t>
                      </a:r>
                      <a:endParaRPr lang="en-US" dirty="0"/>
                    </a:p>
                  </a:txBody>
                  <a:tcPr/>
                </a:tc>
                <a:extLst>
                  <a:ext uri="{0D108BD9-81ED-4DB2-BD59-A6C34878D82A}">
                    <a16:rowId xmlns:a16="http://schemas.microsoft.com/office/drawing/2014/main" val="10001"/>
                  </a:ext>
                </a:extLst>
              </a:tr>
              <a:tr h="370840">
                <a:tc>
                  <a:txBody>
                    <a:bodyPr/>
                    <a:lstStyle/>
                    <a:p>
                      <a:r>
                        <a:rPr lang="en-US" dirty="0"/>
                        <a:t>Collaboration</a:t>
                      </a:r>
                      <a:r>
                        <a:rPr lang="en-US" baseline="0" dirty="0"/>
                        <a:t> </a:t>
                      </a:r>
                      <a:r>
                        <a:rPr lang="en-US" b="1" baseline="0" dirty="0"/>
                        <a:t>between</a:t>
                      </a:r>
                      <a:r>
                        <a:rPr lang="en-US" baseline="0" dirty="0"/>
                        <a:t> teams</a:t>
                      </a:r>
                      <a:endParaRPr lang="en-US" dirty="0"/>
                    </a:p>
                  </a:txBody>
                  <a:tcPr/>
                </a:tc>
                <a:tc>
                  <a:txBody>
                    <a:bodyPr/>
                    <a:lstStyle/>
                    <a:p>
                      <a:r>
                        <a:rPr lang="en-US" dirty="0"/>
                        <a:t>Excellent</a:t>
                      </a:r>
                    </a:p>
                  </a:txBody>
                  <a:tcPr/>
                </a:tc>
                <a:tc>
                  <a:txBody>
                    <a:bodyPr/>
                    <a:lstStyle/>
                    <a:p>
                      <a:r>
                        <a:rPr lang="en-US" dirty="0"/>
                        <a:t>No</a:t>
                      </a:r>
                    </a:p>
                  </a:txBody>
                  <a:tcPr/>
                </a:tc>
                <a:tc>
                  <a:txBody>
                    <a:bodyPr/>
                    <a:lstStyle/>
                    <a:p>
                      <a:r>
                        <a:rPr lang="en-US" dirty="0"/>
                        <a:t>No</a:t>
                      </a:r>
                    </a:p>
                  </a:txBody>
                  <a:tcPr/>
                </a:tc>
                <a:tc>
                  <a:txBody>
                    <a:bodyPr/>
                    <a:lstStyle/>
                    <a:p>
                      <a:r>
                        <a:rPr lang="en-US" dirty="0"/>
                        <a:t>No</a:t>
                      </a:r>
                    </a:p>
                  </a:txBody>
                  <a:tcPr/>
                </a:tc>
                <a:extLst>
                  <a:ext uri="{0D108BD9-81ED-4DB2-BD59-A6C34878D82A}">
                    <a16:rowId xmlns:a16="http://schemas.microsoft.com/office/drawing/2014/main" val="10002"/>
                  </a:ext>
                </a:extLst>
              </a:tr>
            </a:tbl>
          </a:graphicData>
        </a:graphic>
      </p:graphicFrame>
      <p:sp>
        <p:nvSpPr>
          <p:cNvPr id="6" name="TextBox 5"/>
          <p:cNvSpPr txBox="1"/>
          <p:nvPr/>
        </p:nvSpPr>
        <p:spPr>
          <a:xfrm>
            <a:off x="179297" y="1485900"/>
            <a:ext cx="9014006" cy="1077218"/>
          </a:xfrm>
          <a:prstGeom prst="rect">
            <a:avLst/>
          </a:prstGeom>
          <a:noFill/>
        </p:spPr>
        <p:txBody>
          <a:bodyPr wrap="none" rtlCol="0">
            <a:spAutoFit/>
          </a:bodyPr>
          <a:lstStyle/>
          <a:p>
            <a:r>
              <a:rPr lang="en-US" sz="3200" dirty="0">
                <a:latin typeface="+mn-lt"/>
              </a:rPr>
              <a:t>Our big goal is that we all learn as much as possible</a:t>
            </a:r>
          </a:p>
          <a:p>
            <a:r>
              <a:rPr lang="en-US" sz="3200" dirty="0">
                <a:latin typeface="+mn-lt"/>
              </a:rPr>
              <a:t>How do you learn?</a:t>
            </a:r>
          </a:p>
        </p:txBody>
      </p:sp>
      <p:sp>
        <p:nvSpPr>
          <p:cNvPr id="7" name="Rectangle 6"/>
          <p:cNvSpPr/>
          <p:nvPr/>
        </p:nvSpPr>
        <p:spPr bwMode="auto">
          <a:xfrm>
            <a:off x="2088932" y="3886200"/>
            <a:ext cx="1600200" cy="13716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8" name="Rectangle 7"/>
          <p:cNvSpPr/>
          <p:nvPr/>
        </p:nvSpPr>
        <p:spPr bwMode="auto">
          <a:xfrm>
            <a:off x="3741763" y="3886200"/>
            <a:ext cx="1600200" cy="13716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9" name="Rectangle 8"/>
          <p:cNvSpPr/>
          <p:nvPr/>
        </p:nvSpPr>
        <p:spPr bwMode="auto">
          <a:xfrm>
            <a:off x="5394594" y="3886200"/>
            <a:ext cx="1600200" cy="13716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0" name="Rectangle 9"/>
          <p:cNvSpPr/>
          <p:nvPr/>
        </p:nvSpPr>
        <p:spPr bwMode="auto">
          <a:xfrm>
            <a:off x="7047425" y="3886200"/>
            <a:ext cx="1600200" cy="13716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1" name="Rectangle 10"/>
          <p:cNvSpPr/>
          <p:nvPr/>
        </p:nvSpPr>
        <p:spPr bwMode="auto">
          <a:xfrm>
            <a:off x="2088932" y="5293439"/>
            <a:ext cx="1600200" cy="9144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2" name="Rectangle 11"/>
          <p:cNvSpPr/>
          <p:nvPr/>
        </p:nvSpPr>
        <p:spPr bwMode="auto">
          <a:xfrm>
            <a:off x="3741763" y="5293439"/>
            <a:ext cx="1600200" cy="9144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3" name="Rectangle 12"/>
          <p:cNvSpPr/>
          <p:nvPr/>
        </p:nvSpPr>
        <p:spPr bwMode="auto">
          <a:xfrm>
            <a:off x="5394594" y="5293439"/>
            <a:ext cx="1600200" cy="9144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4" name="Rectangle 13"/>
          <p:cNvSpPr/>
          <p:nvPr/>
        </p:nvSpPr>
        <p:spPr bwMode="auto">
          <a:xfrm>
            <a:off x="7047425" y="5293439"/>
            <a:ext cx="1600200" cy="9144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Tree>
    <p:extLst>
      <p:ext uri="{BB962C8B-B14F-4D97-AF65-F5344CB8AC3E}">
        <p14:creationId xmlns:p14="http://schemas.microsoft.com/office/powerpoint/2010/main" val="11473749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4" name="Rectangle 3">
            <a:extLst>
              <a:ext uri="{FF2B5EF4-FFF2-40B4-BE49-F238E27FC236}">
                <a16:creationId xmlns:a16="http://schemas.microsoft.com/office/drawing/2014/main" id="{7E8EFDC1-A0AE-4D13-A96E-892BC72D9088}"/>
              </a:ext>
            </a:extLst>
          </p:cNvPr>
          <p:cNvSpPr>
            <a:spLocks noGrp="1" noChangeArrowheads="1"/>
          </p:cNvSpPr>
          <p:nvPr>
            <p:ph idx="1"/>
          </p:nvPr>
        </p:nvSpPr>
        <p:spPr>
          <a:xfrm>
            <a:off x="1752600" y="1600200"/>
            <a:ext cx="6934200" cy="4525963"/>
          </a:xfrm>
        </p:spPr>
        <p:txBody>
          <a:bodyPr/>
          <a:lstStyle/>
          <a:p>
            <a:pPr>
              <a:lnSpc>
                <a:spcPct val="90000"/>
              </a:lnSpc>
            </a:pPr>
            <a:r>
              <a:rPr lang="en-US" sz="2800" dirty="0" smtClean="0">
                <a:solidFill>
                  <a:schemeClr val="bg1">
                    <a:lumMod val="75000"/>
                  </a:schemeClr>
                </a:solidFill>
              </a:rPr>
              <a:t>What </a:t>
            </a:r>
            <a:r>
              <a:rPr lang="en-US" sz="2800" dirty="0">
                <a:solidFill>
                  <a:schemeClr val="bg1">
                    <a:lumMod val="75000"/>
                  </a:schemeClr>
                </a:solidFill>
              </a:rPr>
              <a:t>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b="1" dirty="0"/>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7" name="TextBox 6">
            <a:extLst>
              <a:ext uri="{FF2B5EF4-FFF2-40B4-BE49-F238E27FC236}">
                <a16:creationId xmlns:a16="http://schemas.microsoft.com/office/drawing/2014/main" id="{442A17C7-AA61-4EFE-815C-38B08B1873D9}"/>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5A111CDD-7008-4E63-BCA0-2E899FE00F6C}"/>
              </a:ext>
            </a:extLst>
          </p:cNvPr>
          <p:cNvSpPr txBox="1"/>
          <p:nvPr/>
        </p:nvSpPr>
        <p:spPr>
          <a:xfrm>
            <a:off x="533400"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F6143C8A-4A55-459D-8CCD-2EA861294B59}"/>
              </a:ext>
            </a:extLst>
          </p:cNvPr>
          <p:cNvPicPr>
            <a:picLocks noChangeAspect="1"/>
          </p:cNvPicPr>
          <p:nvPr/>
        </p:nvPicPr>
        <p:blipFill>
          <a:blip r:embed="rId5"/>
          <a:stretch>
            <a:fillRect/>
          </a:stretch>
        </p:blipFill>
        <p:spPr>
          <a:xfrm>
            <a:off x="885828"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A3DC8B5C-66A6-48CB-AEA8-7B4815F3F092}"/>
              </a:ext>
            </a:extLst>
          </p:cNvPr>
          <p:cNvPicPr>
            <a:picLocks noChangeAspect="1"/>
          </p:cNvPicPr>
          <p:nvPr/>
        </p:nvPicPr>
        <p:blipFill>
          <a:blip r:embed="rId7"/>
          <a:stretch>
            <a:fillRect/>
          </a:stretch>
        </p:blipFill>
        <p:spPr>
          <a:xfrm>
            <a:off x="276228"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411448C1-B83F-41FE-95E0-29057EA2347B}"/>
              </a:ext>
            </a:extLst>
          </p:cNvPr>
          <p:cNvPicPr>
            <a:picLocks noChangeAspect="1" noChangeArrowheads="1"/>
          </p:cNvPicPr>
          <p:nvPr/>
        </p:nvPicPr>
        <p:blipFill>
          <a:blip r:embed="rId9" cstate="print"/>
          <a:srcRect/>
          <a:stretch>
            <a:fillRect/>
          </a:stretch>
        </p:blipFill>
        <p:spPr bwMode="auto">
          <a:xfrm>
            <a:off x="1266828"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1BD041D8-6D3A-44BB-96FC-7A12F4D0479B}"/>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58350"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EBC7A1CC-DAC9-42FB-BB3C-1C3B3B137A2D}"/>
              </a:ext>
            </a:extLst>
          </p:cNvPr>
          <p:cNvSpPr txBox="1">
            <a:spLocks noChangeArrowheads="1"/>
          </p:cNvSpPr>
          <p:nvPr/>
        </p:nvSpPr>
        <p:spPr bwMode="auto">
          <a:xfrm>
            <a:off x="988242"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C5984C83-107C-4487-B42F-B38FA5C3DBDD}"/>
              </a:ext>
            </a:extLst>
          </p:cNvPr>
          <p:cNvSpPr txBox="1"/>
          <p:nvPr/>
        </p:nvSpPr>
        <p:spPr>
          <a:xfrm>
            <a:off x="948166"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53D26842-86DF-44ED-97C2-598F50DF45BF}"/>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190628"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5B4DE9E7-0CAF-45D3-9C7A-47484D2FC75B}"/>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66828"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860598"/>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dirty="0"/>
              <a:t>Groupthink</a:t>
            </a:r>
          </a:p>
        </p:txBody>
      </p:sp>
      <p:sp>
        <p:nvSpPr>
          <p:cNvPr id="29699" name="Rectangle 3"/>
          <p:cNvSpPr>
            <a:spLocks noGrp="1" noChangeArrowheads="1"/>
          </p:cNvSpPr>
          <p:nvPr>
            <p:ph idx="1"/>
          </p:nvPr>
        </p:nvSpPr>
        <p:spPr/>
        <p:txBody>
          <a:bodyPr/>
          <a:lstStyle/>
          <a:p>
            <a:r>
              <a:rPr lang="en-US"/>
              <a:t>Groupthink refers to faulty decision-making in a group (coined by Irving Janis, 1972)</a:t>
            </a:r>
          </a:p>
          <a:p>
            <a:r>
              <a:rPr lang="en-US"/>
              <a:t>Groups experiencing groupthink do not consider all alternatives and they desire unanimity at the expense of quality decisions</a:t>
            </a:r>
          </a:p>
        </p:txBody>
      </p:sp>
      <p:sp>
        <p:nvSpPr>
          <p:cNvPr id="29700" name="Text Box 4"/>
          <p:cNvSpPr txBox="1">
            <a:spLocks noChangeArrowheads="1"/>
          </p:cNvSpPr>
          <p:nvPr/>
        </p:nvSpPr>
        <p:spPr bwMode="auto">
          <a:xfrm>
            <a:off x="990600" y="5715000"/>
            <a:ext cx="7407275" cy="1006475"/>
          </a:xfrm>
          <a:prstGeom prst="rect">
            <a:avLst/>
          </a:prstGeom>
          <a:noFill/>
          <a:ln w="12700">
            <a:noFill/>
            <a:miter lim="800000"/>
            <a:headEnd type="none" w="lg" len="med"/>
            <a:tailEnd type="none" w="lg" len="med"/>
          </a:ln>
          <a:effectLst/>
        </p:spPr>
        <p:txBody>
          <a:bodyPr>
            <a:spAutoFit/>
          </a:bodyPr>
          <a:lstStyle/>
          <a:p>
            <a:pPr eaLnBrk="0" hangingPunct="0">
              <a:buFontTx/>
              <a:buChar char="•"/>
            </a:pPr>
            <a:r>
              <a:rPr lang="en-US" sz="2000">
                <a:latin typeface="Times New Roman" pitchFamily="18" charset="0"/>
              </a:rPr>
              <a:t>Irving, Janis. (1972). </a:t>
            </a:r>
            <a:r>
              <a:rPr lang="en-US" sz="2000" i="1">
                <a:latin typeface="Times New Roman" pitchFamily="18" charset="0"/>
              </a:rPr>
              <a:t>Victims of groupthink.</a:t>
            </a:r>
            <a:r>
              <a:rPr lang="en-US" sz="2000">
                <a:latin typeface="Times New Roman" pitchFamily="18" charset="0"/>
              </a:rPr>
              <a:t> Boston: Houghton Mifflin; Irving, Janis. (1982). </a:t>
            </a:r>
            <a:r>
              <a:rPr lang="en-US" sz="2000" i="1">
                <a:latin typeface="Times New Roman" pitchFamily="18" charset="0"/>
              </a:rPr>
              <a:t>Groupthink: Psychological studies of policy decisions and fiascos.</a:t>
            </a:r>
            <a:r>
              <a:rPr lang="en-US" sz="2000">
                <a:latin typeface="Times New Roman" pitchFamily="18" charset="0"/>
              </a:rPr>
              <a:t> 2nd ed. Boston: Houghton Mifflin. </a:t>
            </a:r>
          </a:p>
        </p:txBody>
      </p:sp>
      <p:sp>
        <p:nvSpPr>
          <p:cNvPr id="29701" name="Line 5"/>
          <p:cNvSpPr>
            <a:spLocks noChangeShapeType="1"/>
          </p:cNvSpPr>
          <p:nvPr/>
        </p:nvSpPr>
        <p:spPr bwMode="auto">
          <a:xfrm>
            <a:off x="914400" y="4191000"/>
            <a:ext cx="1600200" cy="0"/>
          </a:xfrm>
          <a:prstGeom prst="line">
            <a:avLst/>
          </a:prstGeom>
          <a:noFill/>
          <a:ln w="38100">
            <a:solidFill>
              <a:schemeClr val="folHlink"/>
            </a:solidFill>
            <a:round/>
            <a:headEnd type="none" w="lg" len="med"/>
            <a:tailEnd type="none" w="lg" len="med"/>
          </a:ln>
          <a:effectLst/>
        </p:spPr>
        <p:txBody>
          <a:bodyPr wrap="none" anchor="ctr">
            <a:spAutoFit/>
          </a:bodyPr>
          <a:lstStyle/>
          <a:p>
            <a:endParaRPr lang="en-US"/>
          </a:p>
        </p:txBody>
      </p:sp>
      <p:sp>
        <p:nvSpPr>
          <p:cNvPr id="6" name="Oval 5">
            <a:extLst>
              <a:ext uri="{FF2B5EF4-FFF2-40B4-BE49-F238E27FC236}">
                <a16:creationId xmlns:a16="http://schemas.microsoft.com/office/drawing/2014/main" id="{3D2357C6-A33A-43F6-B253-880B55ADEA10}"/>
              </a:ext>
            </a:extLst>
          </p:cNvPr>
          <p:cNvSpPr/>
          <p:nvPr/>
        </p:nvSpPr>
        <p:spPr bwMode="auto">
          <a:xfrm>
            <a:off x="8065332" y="36612"/>
            <a:ext cx="1066800" cy="649188"/>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200" dirty="0">
                <a:solidFill>
                  <a:schemeClr val="bg1"/>
                </a:solidFill>
              </a:rPr>
              <a:t>See extra 2</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7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t>Some Solutions to Groupthink</a:t>
            </a:r>
          </a:p>
        </p:txBody>
      </p:sp>
      <p:sp>
        <p:nvSpPr>
          <p:cNvPr id="35843" name="Rectangle 3"/>
          <p:cNvSpPr>
            <a:spLocks noGrp="1" noChangeArrowheads="1"/>
          </p:cNvSpPr>
          <p:nvPr>
            <p:ph idx="1"/>
          </p:nvPr>
        </p:nvSpPr>
        <p:spPr>
          <a:xfrm>
            <a:off x="685800" y="1981200"/>
            <a:ext cx="7772400" cy="4648200"/>
          </a:xfrm>
        </p:spPr>
        <p:txBody>
          <a:bodyPr/>
          <a:lstStyle/>
          <a:p>
            <a:pPr>
              <a:lnSpc>
                <a:spcPct val="90000"/>
              </a:lnSpc>
            </a:pPr>
            <a:r>
              <a:rPr lang="en-US" dirty="0"/>
              <a:t>Admit that you don’t know everything!</a:t>
            </a:r>
          </a:p>
          <a:p>
            <a:pPr>
              <a:lnSpc>
                <a:spcPct val="90000"/>
              </a:lnSpc>
            </a:pPr>
            <a:r>
              <a:rPr lang="en-US" dirty="0"/>
              <a:t>Encourage honesty!</a:t>
            </a:r>
          </a:p>
          <a:p>
            <a:pPr>
              <a:lnSpc>
                <a:spcPct val="90000"/>
              </a:lnSpc>
            </a:pPr>
            <a:r>
              <a:rPr lang="en-US" dirty="0"/>
              <a:t>Question everything</a:t>
            </a:r>
          </a:p>
          <a:p>
            <a:pPr>
              <a:lnSpc>
                <a:spcPct val="90000"/>
              </a:lnSpc>
            </a:pPr>
            <a:r>
              <a:rPr lang="en-US" dirty="0"/>
              <a:t>Check with outside experts </a:t>
            </a:r>
          </a:p>
          <a:p>
            <a:pPr>
              <a:lnSpc>
                <a:spcPct val="90000"/>
              </a:lnSpc>
            </a:pPr>
            <a:r>
              <a:rPr lang="en-US" dirty="0"/>
              <a:t>Hold a "second-chance meeting" to offer one last opportunity to choose another course of action </a:t>
            </a:r>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r>
              <a:rPr lang="en-US" sz="4000" dirty="0"/>
              <a:t>How might Environmental Engineers fall into the trap of groupthink?</a:t>
            </a:r>
          </a:p>
        </p:txBody>
      </p:sp>
      <p:sp>
        <p:nvSpPr>
          <p:cNvPr id="39939" name="Rectangle 3"/>
          <p:cNvSpPr>
            <a:spLocks noGrp="1" noChangeArrowheads="1"/>
          </p:cNvSpPr>
          <p:nvPr>
            <p:ph idx="1"/>
          </p:nvPr>
        </p:nvSpPr>
        <p:spPr>
          <a:xfrm>
            <a:off x="457200" y="1600200"/>
            <a:ext cx="7466386" cy="4525963"/>
          </a:xfrm>
        </p:spPr>
        <p:txBody>
          <a:bodyPr/>
          <a:lstStyle/>
          <a:p>
            <a:r>
              <a:rPr lang="en-US" sz="2800" dirty="0"/>
              <a:t>I don’t want to discover that my technology is obsolete and that the years of effort that I put into improving that technology have been a waste</a:t>
            </a:r>
          </a:p>
          <a:p>
            <a:r>
              <a:rPr lang="en-US" sz="2800" dirty="0"/>
              <a:t>Confusion of confidence and scientific proof</a:t>
            </a:r>
          </a:p>
          <a:p>
            <a:r>
              <a:rPr lang="en-US" sz="2800" dirty="0"/>
              <a:t>Reliance on empiricism rather than physics</a:t>
            </a:r>
          </a:p>
          <a:p>
            <a:r>
              <a:rPr lang="en-US" sz="2800" dirty="0"/>
              <a:t>Confusion of the ability to name a process (Flocculation) with an understanding of the  physics of the process</a:t>
            </a:r>
          </a:p>
          <a:p>
            <a:r>
              <a:rPr lang="en-US" sz="2800" dirty="0"/>
              <a:t>Reduce “groupthink”  by… _______________</a:t>
            </a:r>
          </a:p>
          <a:p>
            <a:endParaRPr lang="en-US" sz="2800" dirty="0"/>
          </a:p>
        </p:txBody>
      </p:sp>
      <p:sp>
        <p:nvSpPr>
          <p:cNvPr id="6" name="Text Box 4"/>
          <p:cNvSpPr txBox="1">
            <a:spLocks noChangeArrowheads="1"/>
          </p:cNvSpPr>
          <p:nvPr/>
        </p:nvSpPr>
        <p:spPr bwMode="auto">
          <a:xfrm>
            <a:off x="4953000" y="5791200"/>
            <a:ext cx="3184526" cy="461665"/>
          </a:xfrm>
          <a:prstGeom prst="rect">
            <a:avLst/>
          </a:prstGeom>
          <a:noFill/>
          <a:ln w="12700">
            <a:noFill/>
            <a:miter lim="800000"/>
            <a:headEnd type="none" w="lg" len="med"/>
            <a:tailEnd type="none" w="lg" len="med"/>
          </a:ln>
          <a:effectLst/>
        </p:spPr>
        <p:txBody>
          <a:bodyPr wrap="none">
            <a:spAutoFit/>
          </a:bodyPr>
          <a:lstStyle/>
          <a:p>
            <a:pPr algn="r" eaLnBrk="0" hangingPunct="0"/>
            <a:r>
              <a:rPr lang="en-US" sz="2400" dirty="0">
                <a:solidFill>
                  <a:schemeClr val="folHlink"/>
                </a:solidFill>
                <a:latin typeface="Times New Roman" pitchFamily="18" charset="0"/>
              </a:rPr>
              <a:t>Respect  AND question!</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13" name="Rectangle 3">
            <a:extLst>
              <a:ext uri="{FF2B5EF4-FFF2-40B4-BE49-F238E27FC236}">
                <a16:creationId xmlns:a16="http://schemas.microsoft.com/office/drawing/2014/main" id="{1A986513-82E6-4476-80F9-F581F581F1D8}"/>
              </a:ext>
            </a:extLst>
          </p:cNvPr>
          <p:cNvSpPr>
            <a:spLocks noGrp="1" noChangeArrowheads="1"/>
          </p:cNvSpPr>
          <p:nvPr>
            <p:ph idx="1"/>
          </p:nvPr>
        </p:nvSpPr>
        <p:spPr>
          <a:xfrm>
            <a:off x="1752600" y="1600200"/>
            <a:ext cx="6934200" cy="4525963"/>
          </a:xfrm>
        </p:spPr>
        <p:txBody>
          <a:bodyPr/>
          <a:lstStyle/>
          <a:p>
            <a:pPr>
              <a:lnSpc>
                <a:spcPct val="90000"/>
              </a:lnSpc>
            </a:pPr>
            <a:r>
              <a:rPr lang="en-US" sz="2800" b="1" dirty="0" smtClean="0"/>
              <a:t>What </a:t>
            </a:r>
            <a:r>
              <a:rPr lang="en-US" sz="2800" b="1" dirty="0"/>
              <a:t>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15" name="TextBox 14">
            <a:extLst>
              <a:ext uri="{FF2B5EF4-FFF2-40B4-BE49-F238E27FC236}">
                <a16:creationId xmlns:a16="http://schemas.microsoft.com/office/drawing/2014/main" id="{BEC7292A-197F-4295-AEE2-8C7A7A7F71B8}"/>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16" name="TextBox 15">
            <a:hlinkClick r:id="rId3" action="ppaction://hlinksldjump"/>
            <a:extLst>
              <a:ext uri="{FF2B5EF4-FFF2-40B4-BE49-F238E27FC236}">
                <a16:creationId xmlns:a16="http://schemas.microsoft.com/office/drawing/2014/main" id="{84E82BF3-867E-4CB0-8C2A-FBDB35E065DD}"/>
              </a:ext>
            </a:extLst>
          </p:cNvPr>
          <p:cNvSpPr txBox="1"/>
          <p:nvPr/>
        </p:nvSpPr>
        <p:spPr>
          <a:xfrm>
            <a:off x="561972"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17" name="Picture 16">
            <a:hlinkClick r:id="rId4" action="ppaction://hlinksldjump"/>
            <a:extLst>
              <a:ext uri="{FF2B5EF4-FFF2-40B4-BE49-F238E27FC236}">
                <a16:creationId xmlns:a16="http://schemas.microsoft.com/office/drawing/2014/main" id="{DE0AA4EB-672A-46E2-B2A3-5252891272AA}"/>
              </a:ext>
            </a:extLst>
          </p:cNvPr>
          <p:cNvPicPr>
            <a:picLocks noChangeAspect="1"/>
          </p:cNvPicPr>
          <p:nvPr/>
        </p:nvPicPr>
        <p:blipFill>
          <a:blip r:embed="rId5"/>
          <a:stretch>
            <a:fillRect/>
          </a:stretch>
        </p:blipFill>
        <p:spPr>
          <a:xfrm>
            <a:off x="914400" y="1987925"/>
            <a:ext cx="942972" cy="504573"/>
          </a:xfrm>
          <a:prstGeom prst="rect">
            <a:avLst/>
          </a:prstGeom>
        </p:spPr>
      </p:pic>
      <p:pic>
        <p:nvPicPr>
          <p:cNvPr id="18" name="Picture 17">
            <a:hlinkClick r:id="rId6" action="ppaction://hlinksldjump"/>
            <a:extLst>
              <a:ext uri="{FF2B5EF4-FFF2-40B4-BE49-F238E27FC236}">
                <a16:creationId xmlns:a16="http://schemas.microsoft.com/office/drawing/2014/main" id="{392D1C97-D854-4176-A8D9-FC2DF36B8070}"/>
              </a:ext>
            </a:extLst>
          </p:cNvPr>
          <p:cNvPicPr>
            <a:picLocks noChangeAspect="1"/>
          </p:cNvPicPr>
          <p:nvPr/>
        </p:nvPicPr>
        <p:blipFill>
          <a:blip r:embed="rId7"/>
          <a:stretch>
            <a:fillRect/>
          </a:stretch>
        </p:blipFill>
        <p:spPr>
          <a:xfrm>
            <a:off x="304800" y="2579132"/>
            <a:ext cx="1552573" cy="268976"/>
          </a:xfrm>
          <a:prstGeom prst="rect">
            <a:avLst/>
          </a:prstGeom>
        </p:spPr>
      </p:pic>
      <p:pic>
        <p:nvPicPr>
          <p:cNvPr id="19" name="Picture 4" descr="Slide 8">
            <a:hlinkClick r:id="rId8" action="ppaction://hlinksldjump"/>
            <a:extLst>
              <a:ext uri="{FF2B5EF4-FFF2-40B4-BE49-F238E27FC236}">
                <a16:creationId xmlns:a16="http://schemas.microsoft.com/office/drawing/2014/main" id="{A91B5A34-FEB8-4FA1-904D-8DD3CA02562E}"/>
              </a:ext>
            </a:extLst>
          </p:cNvPr>
          <p:cNvPicPr>
            <a:picLocks noChangeAspect="1" noChangeArrowheads="1"/>
          </p:cNvPicPr>
          <p:nvPr/>
        </p:nvPicPr>
        <p:blipFill>
          <a:blip r:embed="rId9" cstate="print"/>
          <a:srcRect/>
          <a:stretch>
            <a:fillRect/>
          </a:stretch>
        </p:blipFill>
        <p:spPr bwMode="auto">
          <a:xfrm>
            <a:off x="1295400" y="2960132"/>
            <a:ext cx="585786" cy="440501"/>
          </a:xfrm>
          <a:prstGeom prst="rect">
            <a:avLst/>
          </a:prstGeom>
          <a:noFill/>
        </p:spPr>
      </p:pic>
      <p:pic>
        <p:nvPicPr>
          <p:cNvPr id="20" name="Picture 4" descr="https://lh3.googleusercontent.com/-IitBE7Hn8Zs/VGal6xvxBtI/AAAAAAACoWk/MtGRr0XgXlk/s1024-Ic42/DSC03035.JPG">
            <a:hlinkClick r:id="rId10" action="ppaction://hlinksldjump"/>
            <a:extLst>
              <a:ext uri="{FF2B5EF4-FFF2-40B4-BE49-F238E27FC236}">
                <a16:creationId xmlns:a16="http://schemas.microsoft.com/office/drawing/2014/main" id="{53F504AD-6E09-45ED-87A1-4F7CAD3B09E6}"/>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21" name="Text Box 4">
            <a:hlinkClick r:id="rId12" action="ppaction://hlinksldjump"/>
            <a:extLst>
              <a:ext uri="{FF2B5EF4-FFF2-40B4-BE49-F238E27FC236}">
                <a16:creationId xmlns:a16="http://schemas.microsoft.com/office/drawing/2014/main" id="{D8D03CA0-3437-467F-B37F-20631E70018C}"/>
              </a:ext>
            </a:extLst>
          </p:cNvPr>
          <p:cNvSpPr txBox="1">
            <a:spLocks noChangeArrowheads="1"/>
          </p:cNvSpPr>
          <p:nvPr/>
        </p:nvSpPr>
        <p:spPr bwMode="auto">
          <a:xfrm>
            <a:off x="1016814"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22" name="TextBox 21">
            <a:hlinkClick r:id="rId13" action="ppaction://hlinksldjump"/>
            <a:extLst>
              <a:ext uri="{FF2B5EF4-FFF2-40B4-BE49-F238E27FC236}">
                <a16:creationId xmlns:a16="http://schemas.microsoft.com/office/drawing/2014/main" id="{F2F324DE-76B9-47BC-A8B8-AB1EEF1B6BB1}"/>
              </a:ext>
            </a:extLst>
          </p:cNvPr>
          <p:cNvSpPr txBox="1"/>
          <p:nvPr/>
        </p:nvSpPr>
        <p:spPr>
          <a:xfrm>
            <a:off x="976738"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23" name="Picture 2" descr="Image result for kaboom">
            <a:hlinkClick r:id="rId14" action="ppaction://hlinksldjump"/>
            <a:extLst>
              <a:ext uri="{FF2B5EF4-FFF2-40B4-BE49-F238E27FC236}">
                <a16:creationId xmlns:a16="http://schemas.microsoft.com/office/drawing/2014/main" id="{3F9A3405-B5AF-437C-AA6D-8D0D54E8FB14}"/>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2.bp.blogspot.com/-G6EUTupmYoo/T8tXQ-NLUCI/AAAAAAAArXw/DCFNgkAxOHA/s1600/edge+of+knowledge.jpg">
            <a:hlinkClick r:id="rId16" action="ppaction://hlinksldjump"/>
            <a:extLst>
              <a:ext uri="{FF2B5EF4-FFF2-40B4-BE49-F238E27FC236}">
                <a16:creationId xmlns:a16="http://schemas.microsoft.com/office/drawing/2014/main" id="{8C0AFEF8-704F-4334-8484-48B67C21D0EB}"/>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7055383"/>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4" name="Rectangle 3">
            <a:extLst>
              <a:ext uri="{FF2B5EF4-FFF2-40B4-BE49-F238E27FC236}">
                <a16:creationId xmlns:a16="http://schemas.microsoft.com/office/drawing/2014/main" id="{35888644-F800-416C-B662-139659E1695F}"/>
              </a:ext>
            </a:extLst>
          </p:cNvPr>
          <p:cNvSpPr>
            <a:spLocks noGrp="1" noChangeArrowheads="1"/>
          </p:cNvSpPr>
          <p:nvPr>
            <p:ph idx="1"/>
          </p:nvPr>
        </p:nvSpPr>
        <p:spPr>
          <a:xfrm>
            <a:off x="1752600" y="1600200"/>
            <a:ext cx="6934200" cy="4525963"/>
          </a:xfrm>
        </p:spPr>
        <p:txBody>
          <a:bodyPr/>
          <a:lstStyle/>
          <a:p>
            <a:pPr>
              <a:lnSpc>
                <a:spcPct val="90000"/>
              </a:lnSpc>
            </a:pPr>
            <a:r>
              <a:rPr lang="en-US" sz="2800" dirty="0" smtClean="0">
                <a:solidFill>
                  <a:schemeClr val="bg1">
                    <a:lumMod val="75000"/>
                  </a:schemeClr>
                </a:solidFill>
              </a:rPr>
              <a:t>What </a:t>
            </a:r>
            <a:r>
              <a:rPr lang="en-US" sz="2800" dirty="0">
                <a:solidFill>
                  <a:schemeClr val="bg1">
                    <a:lumMod val="75000"/>
                  </a:schemeClr>
                </a:solidFill>
              </a:rPr>
              <a:t>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b="1" dirty="0"/>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7" name="TextBox 6">
            <a:extLst>
              <a:ext uri="{FF2B5EF4-FFF2-40B4-BE49-F238E27FC236}">
                <a16:creationId xmlns:a16="http://schemas.microsoft.com/office/drawing/2014/main" id="{408E1F9A-485B-4723-BFB0-E411E5E790B5}"/>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2B67CD4F-B3CD-4873-A228-EA59E5ACD8FD}"/>
              </a:ext>
            </a:extLst>
          </p:cNvPr>
          <p:cNvSpPr txBox="1"/>
          <p:nvPr/>
        </p:nvSpPr>
        <p:spPr>
          <a:xfrm>
            <a:off x="533400"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D9E6C494-2815-43A3-A791-3D0AC48394C8}"/>
              </a:ext>
            </a:extLst>
          </p:cNvPr>
          <p:cNvPicPr>
            <a:picLocks noChangeAspect="1"/>
          </p:cNvPicPr>
          <p:nvPr/>
        </p:nvPicPr>
        <p:blipFill>
          <a:blip r:embed="rId5"/>
          <a:stretch>
            <a:fillRect/>
          </a:stretch>
        </p:blipFill>
        <p:spPr>
          <a:xfrm>
            <a:off x="885828"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EAB486D8-B2F3-4130-A283-87950BCA92D9}"/>
              </a:ext>
            </a:extLst>
          </p:cNvPr>
          <p:cNvPicPr>
            <a:picLocks noChangeAspect="1"/>
          </p:cNvPicPr>
          <p:nvPr/>
        </p:nvPicPr>
        <p:blipFill>
          <a:blip r:embed="rId7"/>
          <a:stretch>
            <a:fillRect/>
          </a:stretch>
        </p:blipFill>
        <p:spPr>
          <a:xfrm>
            <a:off x="276228"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85D4FCD4-773C-4004-AA3C-77058571F14D}"/>
              </a:ext>
            </a:extLst>
          </p:cNvPr>
          <p:cNvPicPr>
            <a:picLocks noChangeAspect="1" noChangeArrowheads="1"/>
          </p:cNvPicPr>
          <p:nvPr/>
        </p:nvPicPr>
        <p:blipFill>
          <a:blip r:embed="rId9" cstate="print"/>
          <a:srcRect/>
          <a:stretch>
            <a:fillRect/>
          </a:stretch>
        </p:blipFill>
        <p:spPr bwMode="auto">
          <a:xfrm>
            <a:off x="1266828"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3955E4FC-30CF-4460-91E3-23E023BDDEC0}"/>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58350"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A12FCFDE-21CC-4580-B51E-92FC05EEF24D}"/>
              </a:ext>
            </a:extLst>
          </p:cNvPr>
          <p:cNvSpPr txBox="1">
            <a:spLocks noChangeArrowheads="1"/>
          </p:cNvSpPr>
          <p:nvPr/>
        </p:nvSpPr>
        <p:spPr bwMode="auto">
          <a:xfrm>
            <a:off x="988242"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E727C997-6586-4229-829D-E1048CAE4606}"/>
              </a:ext>
            </a:extLst>
          </p:cNvPr>
          <p:cNvSpPr txBox="1"/>
          <p:nvPr/>
        </p:nvSpPr>
        <p:spPr>
          <a:xfrm>
            <a:off x="948166"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82BF3B28-64A1-478F-9850-1D1D8CE62F0D}"/>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190628"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534610E4-56FA-4E45-99C4-2DAACB100EA1}"/>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66828"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591500"/>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sz="4000"/>
              <a:t>Role of Myth in Environmental Engineering</a:t>
            </a:r>
          </a:p>
        </p:txBody>
      </p:sp>
      <p:sp>
        <p:nvSpPr>
          <p:cNvPr id="44035" name="Rectangle 3"/>
          <p:cNvSpPr>
            <a:spLocks noGrp="1" noChangeArrowheads="1"/>
          </p:cNvSpPr>
          <p:nvPr>
            <p:ph idx="1"/>
          </p:nvPr>
        </p:nvSpPr>
        <p:spPr/>
        <p:txBody>
          <a:bodyPr/>
          <a:lstStyle/>
          <a:p>
            <a:pPr>
              <a:lnSpc>
                <a:spcPct val="90000"/>
              </a:lnSpc>
            </a:pPr>
            <a:r>
              <a:rPr lang="en-US"/>
              <a:t>Myth can be a useful way of understanding a complex reality </a:t>
            </a:r>
          </a:p>
          <a:p>
            <a:pPr lvl="1">
              <a:lnSpc>
                <a:spcPct val="90000"/>
              </a:lnSpc>
            </a:pPr>
            <a:r>
              <a:rPr lang="en-US"/>
              <a:t>creation stories</a:t>
            </a:r>
          </a:p>
          <a:p>
            <a:pPr>
              <a:lnSpc>
                <a:spcPct val="90000"/>
              </a:lnSpc>
            </a:pPr>
            <a:r>
              <a:rPr lang="en-US"/>
              <a:t>Myth can also be used to describe generally accepted but unproven hypotheses (my usage here)</a:t>
            </a:r>
          </a:p>
          <a:p>
            <a:pPr>
              <a:lnSpc>
                <a:spcPct val="90000"/>
              </a:lnSpc>
            </a:pPr>
            <a:r>
              <a:rPr lang="en-US"/>
              <a:t>Myth #1: Science and engineering aren’t influenced by myth because they are based on the scientific method</a:t>
            </a:r>
          </a:p>
        </p:txBody>
      </p:sp>
      <p:sp>
        <p:nvSpPr>
          <p:cNvPr id="5" name="Oval 4">
            <a:extLst>
              <a:ext uri="{FF2B5EF4-FFF2-40B4-BE49-F238E27FC236}">
                <a16:creationId xmlns:a16="http://schemas.microsoft.com/office/drawing/2014/main" id="{7821348D-9ECA-4393-973F-9A2E5CBA9719}"/>
              </a:ext>
            </a:extLst>
          </p:cNvPr>
          <p:cNvSpPr/>
          <p:nvPr/>
        </p:nvSpPr>
        <p:spPr bwMode="auto">
          <a:xfrm>
            <a:off x="8065332" y="36612"/>
            <a:ext cx="1066800" cy="649188"/>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200" dirty="0">
                <a:solidFill>
                  <a:schemeClr val="bg1"/>
                </a:solidFill>
              </a:rPr>
              <a:t>See extra 3</a:t>
            </a:r>
          </a:p>
        </p:txBody>
      </p:sp>
    </p:spTree>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r>
              <a:rPr lang="en-US"/>
              <a:t>Historic Examples of Myth</a:t>
            </a:r>
          </a:p>
        </p:txBody>
      </p:sp>
      <p:sp>
        <p:nvSpPr>
          <p:cNvPr id="46083" name="Rectangle 3"/>
          <p:cNvSpPr>
            <a:spLocks noGrp="1" noChangeArrowheads="1"/>
          </p:cNvSpPr>
          <p:nvPr>
            <p:ph idx="1"/>
          </p:nvPr>
        </p:nvSpPr>
        <p:spPr/>
        <p:txBody>
          <a:bodyPr/>
          <a:lstStyle/>
          <a:p>
            <a:r>
              <a:rPr lang="en-US"/>
              <a:t>Malaria (bad air disease hypothesis)</a:t>
            </a:r>
          </a:p>
          <a:p>
            <a:r>
              <a:rPr lang="en-US"/>
              <a:t>Streams purify themselves in 1 mile</a:t>
            </a:r>
          </a:p>
          <a:p>
            <a:r>
              <a:rPr lang="en-US"/>
              <a:t>The air coming out of the ground under conditions of low or sinking groundwater causes typhoid</a:t>
            </a:r>
          </a:p>
          <a:p>
            <a:endParaRPr lang="en-US"/>
          </a:p>
          <a:p>
            <a:endParaRPr lang="en-US"/>
          </a:p>
        </p:txBody>
      </p:sp>
    </p:spTree>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r>
              <a:rPr lang="en-US" sz="4000"/>
              <a:t>Expose the Myth</a:t>
            </a:r>
            <a:endParaRPr lang="en-US"/>
          </a:p>
        </p:txBody>
      </p:sp>
      <p:sp>
        <p:nvSpPr>
          <p:cNvPr id="50179" name="Rectangle 3"/>
          <p:cNvSpPr>
            <a:spLocks noGrp="1" noChangeArrowheads="1"/>
          </p:cNvSpPr>
          <p:nvPr>
            <p:ph idx="1"/>
          </p:nvPr>
        </p:nvSpPr>
        <p:spPr/>
        <p:txBody>
          <a:bodyPr/>
          <a:lstStyle/>
          <a:p>
            <a:r>
              <a:rPr lang="en-US" dirty="0"/>
              <a:t>Let’s expose some more environmental engineering myths</a:t>
            </a:r>
          </a:p>
          <a:p>
            <a:r>
              <a:rPr lang="en-US" dirty="0"/>
              <a:t>Don’t believe everything I say</a:t>
            </a:r>
          </a:p>
          <a:p>
            <a:r>
              <a:rPr lang="en-US" dirty="0"/>
              <a:t>You should always be asking:</a:t>
            </a:r>
          </a:p>
          <a:p>
            <a:pPr lvl="1"/>
            <a:r>
              <a:rPr lang="en-US" dirty="0"/>
              <a:t>How do we know that?</a:t>
            </a:r>
          </a:p>
          <a:p>
            <a:pPr lvl="1"/>
            <a:r>
              <a:rPr lang="en-US" dirty="0"/>
              <a:t>Why can’t we do this better?</a:t>
            </a:r>
          </a:p>
          <a:p>
            <a:r>
              <a:rPr lang="en-US" dirty="0"/>
              <a:t>There are </a:t>
            </a:r>
            <a:r>
              <a:rPr lang="en-US" b="1" dirty="0"/>
              <a:t>many</a:t>
            </a:r>
            <a:r>
              <a:rPr lang="en-US" dirty="0"/>
              <a:t> things that I have taught in this class in previous years that I now know are wrong or incomplete understandings</a:t>
            </a:r>
          </a:p>
        </p:txBody>
      </p:sp>
    </p:spTree>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4" name="Rectangle 3">
            <a:extLst>
              <a:ext uri="{FF2B5EF4-FFF2-40B4-BE49-F238E27FC236}">
                <a16:creationId xmlns:a16="http://schemas.microsoft.com/office/drawing/2014/main" id="{39704FEB-A8A4-4A7D-A051-D80E168916A5}"/>
              </a:ext>
            </a:extLst>
          </p:cNvPr>
          <p:cNvSpPr>
            <a:spLocks noGrp="1" noChangeArrowheads="1"/>
          </p:cNvSpPr>
          <p:nvPr>
            <p:ph idx="1"/>
          </p:nvPr>
        </p:nvSpPr>
        <p:spPr>
          <a:xfrm>
            <a:off x="1752600" y="1600200"/>
            <a:ext cx="6934200" cy="4525963"/>
          </a:xfrm>
        </p:spPr>
        <p:txBody>
          <a:bodyPr/>
          <a:lstStyle/>
          <a:p>
            <a:pPr>
              <a:lnSpc>
                <a:spcPct val="90000"/>
              </a:lnSpc>
            </a:pPr>
            <a:r>
              <a:rPr lang="en-US" sz="2800" dirty="0" smtClean="0">
                <a:solidFill>
                  <a:schemeClr val="bg1">
                    <a:lumMod val="75000"/>
                  </a:schemeClr>
                </a:solidFill>
              </a:rPr>
              <a:t>What </a:t>
            </a:r>
            <a:r>
              <a:rPr lang="en-US" sz="2800" dirty="0">
                <a:solidFill>
                  <a:schemeClr val="bg1">
                    <a:lumMod val="75000"/>
                  </a:schemeClr>
                </a:solidFill>
              </a:rPr>
              <a:t>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b="1" dirty="0"/>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7" name="TextBox 6">
            <a:extLst>
              <a:ext uri="{FF2B5EF4-FFF2-40B4-BE49-F238E27FC236}">
                <a16:creationId xmlns:a16="http://schemas.microsoft.com/office/drawing/2014/main" id="{DDBD7A49-C202-4EED-94B6-A5C3404829AF}"/>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09E2FAF1-C3DB-4A7D-88EB-ACB1DD1E1CA6}"/>
              </a:ext>
            </a:extLst>
          </p:cNvPr>
          <p:cNvSpPr txBox="1"/>
          <p:nvPr/>
        </p:nvSpPr>
        <p:spPr>
          <a:xfrm>
            <a:off x="609600"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FBB3F3BA-EB3D-4956-87B7-01BE53A23E50}"/>
              </a:ext>
            </a:extLst>
          </p:cNvPr>
          <p:cNvPicPr>
            <a:picLocks noChangeAspect="1"/>
          </p:cNvPicPr>
          <p:nvPr/>
        </p:nvPicPr>
        <p:blipFill>
          <a:blip r:embed="rId5"/>
          <a:stretch>
            <a:fillRect/>
          </a:stretch>
        </p:blipFill>
        <p:spPr>
          <a:xfrm>
            <a:off x="962028"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30CFC385-94AA-43B5-8C54-3D894F68F216}"/>
              </a:ext>
            </a:extLst>
          </p:cNvPr>
          <p:cNvPicPr>
            <a:picLocks noChangeAspect="1"/>
          </p:cNvPicPr>
          <p:nvPr/>
        </p:nvPicPr>
        <p:blipFill>
          <a:blip r:embed="rId7"/>
          <a:stretch>
            <a:fillRect/>
          </a:stretch>
        </p:blipFill>
        <p:spPr>
          <a:xfrm>
            <a:off x="352428"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0089810A-AE2C-415C-A5A2-94AC6FE1BE65}"/>
              </a:ext>
            </a:extLst>
          </p:cNvPr>
          <p:cNvPicPr>
            <a:picLocks noChangeAspect="1" noChangeArrowheads="1"/>
          </p:cNvPicPr>
          <p:nvPr/>
        </p:nvPicPr>
        <p:blipFill>
          <a:blip r:embed="rId9" cstate="print"/>
          <a:srcRect/>
          <a:stretch>
            <a:fillRect/>
          </a:stretch>
        </p:blipFill>
        <p:spPr bwMode="auto">
          <a:xfrm>
            <a:off x="1343028"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059CFADC-E604-43FF-9EE6-B5B6B95132F1}"/>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434550"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5339BB95-625B-483F-B23F-658C8466D243}"/>
              </a:ext>
            </a:extLst>
          </p:cNvPr>
          <p:cNvSpPr txBox="1">
            <a:spLocks noChangeArrowheads="1"/>
          </p:cNvSpPr>
          <p:nvPr/>
        </p:nvSpPr>
        <p:spPr bwMode="auto">
          <a:xfrm>
            <a:off x="1064442"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A7E05D4A-563D-4BB0-A82D-AD8BF2ECB7F8}"/>
              </a:ext>
            </a:extLst>
          </p:cNvPr>
          <p:cNvSpPr txBox="1"/>
          <p:nvPr/>
        </p:nvSpPr>
        <p:spPr>
          <a:xfrm>
            <a:off x="1024366"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47890F29-1992-4952-9CCF-44401D6A1427}"/>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66828"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8D570FCC-F563-43E7-AB52-F3B20673BE5E}"/>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343028"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1863541"/>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r>
              <a:rPr lang="en-US" sz="4000" dirty="0"/>
              <a:t>The Challenge: Sustainable Municipal Drinking Water Supplies</a:t>
            </a:r>
          </a:p>
        </p:txBody>
      </p:sp>
      <p:sp>
        <p:nvSpPr>
          <p:cNvPr id="52227" name="Rectangle 3"/>
          <p:cNvSpPr>
            <a:spLocks noGrp="1" noChangeArrowheads="1"/>
          </p:cNvSpPr>
          <p:nvPr>
            <p:ph idx="1"/>
          </p:nvPr>
        </p:nvSpPr>
        <p:spPr/>
        <p:txBody>
          <a:bodyPr/>
          <a:lstStyle/>
          <a:p>
            <a:r>
              <a:rPr lang="en-US" dirty="0"/>
              <a:t>We need the brightest and the best to create new and better solutions so we can meet the goal of providing everyone with safe drinking water</a:t>
            </a:r>
          </a:p>
          <a:p>
            <a:r>
              <a:rPr lang="en-US" dirty="0"/>
              <a:t>This challenge is apparently more difficult than building a space station, designing a fuel cell, or inventing the world wide web</a:t>
            </a:r>
          </a:p>
          <a:p>
            <a:r>
              <a:rPr lang="en-US" dirty="0"/>
              <a:t>So let’s </a:t>
            </a:r>
            <a:r>
              <a:rPr lang="en-US" dirty="0" smtClean="0"/>
              <a:t>roll </a:t>
            </a:r>
            <a:r>
              <a:rPr lang="en-US" dirty="0"/>
              <a:t>up our sleeves and begin…</a:t>
            </a:r>
          </a:p>
        </p:txBody>
      </p:sp>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Opportunities</a:t>
            </a:r>
          </a:p>
        </p:txBody>
      </p:sp>
      <p:sp>
        <p:nvSpPr>
          <p:cNvPr id="3" name="Content Placeholder 2"/>
          <p:cNvSpPr>
            <a:spLocks noGrp="1"/>
          </p:cNvSpPr>
          <p:nvPr>
            <p:ph idx="1"/>
          </p:nvPr>
        </p:nvSpPr>
        <p:spPr/>
        <p:txBody>
          <a:bodyPr/>
          <a:lstStyle/>
          <a:p>
            <a:r>
              <a:rPr lang="en-US" dirty="0"/>
              <a:t>Honduras trip in January</a:t>
            </a:r>
          </a:p>
          <a:p>
            <a:r>
              <a:rPr lang="en-US" dirty="0"/>
              <a:t>Fluoride removal reactor pilot </a:t>
            </a:r>
            <a:r>
              <a:rPr lang="en-US" dirty="0" smtClean="0"/>
              <a:t>summer 2019</a:t>
            </a:r>
            <a:endParaRPr lang="en-US" dirty="0"/>
          </a:p>
          <a:p>
            <a:r>
              <a:rPr lang="en-US" dirty="0" smtClean="0"/>
              <a:t>Honduras internship summer 2019</a:t>
            </a:r>
            <a:endParaRPr lang="en-US" dirty="0"/>
          </a:p>
          <a:p>
            <a:r>
              <a:rPr lang="en-US" dirty="0" smtClean="0"/>
              <a:t>Fulbright </a:t>
            </a:r>
            <a:r>
              <a:rPr lang="en-US" dirty="0"/>
              <a:t>Scholar!</a:t>
            </a:r>
          </a:p>
          <a:p>
            <a:endParaRPr lang="en-US" dirty="0"/>
          </a:p>
        </p:txBody>
      </p:sp>
    </p:spTree>
    <p:extLst>
      <p:ext uri="{BB962C8B-B14F-4D97-AF65-F5344CB8AC3E}">
        <p14:creationId xmlns:p14="http://schemas.microsoft.com/office/powerpoint/2010/main" val="1214745788"/>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600" y="-152400"/>
            <a:ext cx="9601200" cy="7239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endParaRPr lang="en-US"/>
          </a:p>
        </p:txBody>
      </p:sp>
      <p:pic>
        <p:nvPicPr>
          <p:cNvPr id="1026" name="Picture 2" descr="http://2.bp.blogspot.com/-G6EUTupmYoo/T8tXQ-NLUCI/AAAAAAAArXw/DCFNgkAxOHA/s1600/edge+of+knowled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560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6004019"/>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 is a short walk…</a:t>
            </a:r>
          </a:p>
        </p:txBody>
      </p:sp>
      <p:sp>
        <p:nvSpPr>
          <p:cNvPr id="3" name="Content Placeholder 2"/>
          <p:cNvSpPr>
            <a:spLocks noGrp="1"/>
          </p:cNvSpPr>
          <p:nvPr>
            <p:ph idx="1"/>
          </p:nvPr>
        </p:nvSpPr>
        <p:spPr/>
        <p:txBody>
          <a:bodyPr/>
          <a:lstStyle/>
          <a:p>
            <a:r>
              <a:rPr lang="en-US" dirty="0"/>
              <a:t>…to the edge of knowledge</a:t>
            </a:r>
          </a:p>
          <a:p>
            <a:r>
              <a:rPr lang="en-US" dirty="0"/>
              <a:t>There are significant knowledge gaps in every process that I will be teaching in this course</a:t>
            </a:r>
          </a:p>
          <a:p>
            <a:r>
              <a:rPr lang="en-US" dirty="0"/>
              <a:t>We aren’t able to optimize surface water treatment processes because we don’t yet understand the fundamental physics of many of the processes</a:t>
            </a:r>
          </a:p>
          <a:p>
            <a:r>
              <a:rPr lang="en-US" dirty="0"/>
              <a:t>We are getting closer…</a:t>
            </a:r>
          </a:p>
          <a:p>
            <a:endParaRPr lang="en-US"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4" name="Rectangle 6"/>
          <p:cNvSpPr>
            <a:spLocks noGrp="1" noChangeArrowheads="1"/>
          </p:cNvSpPr>
          <p:nvPr>
            <p:ph type="title"/>
          </p:nvPr>
        </p:nvSpPr>
        <p:spPr>
          <a:xfrm>
            <a:off x="457200" y="228600"/>
            <a:ext cx="6248400" cy="1143000"/>
          </a:xfrm>
        </p:spPr>
        <p:txBody>
          <a:bodyPr/>
          <a:lstStyle/>
          <a:p>
            <a:r>
              <a:rPr lang="en-US" dirty="0"/>
              <a:t>Introduction</a:t>
            </a:r>
          </a:p>
        </p:txBody>
      </p:sp>
      <p:sp>
        <p:nvSpPr>
          <p:cNvPr id="7171" name="Rectangle 3"/>
          <p:cNvSpPr>
            <a:spLocks noGrp="1" noChangeArrowheads="1"/>
          </p:cNvSpPr>
          <p:nvPr>
            <p:ph sz="half" idx="1"/>
          </p:nvPr>
        </p:nvSpPr>
        <p:spPr>
          <a:xfrm>
            <a:off x="3733800" y="1557450"/>
            <a:ext cx="4046561" cy="4525963"/>
          </a:xfrm>
        </p:spPr>
        <p:txBody>
          <a:bodyPr/>
          <a:lstStyle/>
          <a:p>
            <a:pPr marL="0" indent="0">
              <a:buNone/>
            </a:pPr>
            <a:r>
              <a:rPr lang="en-US" dirty="0"/>
              <a:t>Uneven Knowledge Expansions</a:t>
            </a:r>
          </a:p>
          <a:p>
            <a:pPr marL="0" indent="0">
              <a:buNone/>
            </a:pPr>
            <a:endParaRPr lang="en-US" dirty="0"/>
          </a:p>
          <a:p>
            <a:pPr marL="0" indent="0">
              <a:buNone/>
            </a:pPr>
            <a:r>
              <a:rPr lang="en-US" dirty="0"/>
              <a:t>Groupthink</a:t>
            </a:r>
          </a:p>
          <a:p>
            <a:pPr marL="0" indent="0">
              <a:buNone/>
            </a:pPr>
            <a:endParaRPr lang="en-US" dirty="0"/>
          </a:p>
          <a:p>
            <a:pPr marL="0" indent="0">
              <a:buNone/>
            </a:pPr>
            <a:r>
              <a:rPr lang="en-US" dirty="0"/>
              <a:t>Myth in Engineering</a:t>
            </a:r>
          </a:p>
        </p:txBody>
      </p:sp>
      <p:sp>
        <p:nvSpPr>
          <p:cNvPr id="2" name="Oval 1">
            <a:extLst>
              <a:ext uri="{FF2B5EF4-FFF2-40B4-BE49-F238E27FC236}">
                <a16:creationId xmlns:a16="http://schemas.microsoft.com/office/drawing/2014/main" id="{00504036-0FAC-4B94-A510-D480CD1A9903}"/>
              </a:ext>
            </a:extLst>
          </p:cNvPr>
          <p:cNvSpPr/>
          <p:nvPr/>
        </p:nvSpPr>
        <p:spPr>
          <a:xfrm>
            <a:off x="5181600" y="414450"/>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4400" dirty="0">
                <a:latin typeface="+mj-lt"/>
              </a:rPr>
              <a:t>extras</a:t>
            </a:r>
          </a:p>
        </p:txBody>
      </p:sp>
      <p:sp>
        <p:nvSpPr>
          <p:cNvPr id="19" name="Oval 18">
            <a:extLst>
              <a:ext uri="{FF2B5EF4-FFF2-40B4-BE49-F238E27FC236}">
                <a16:creationId xmlns:a16="http://schemas.microsoft.com/office/drawing/2014/main" id="{129EF5D4-7DC7-49A8-929D-584CD0D668B2}"/>
              </a:ext>
            </a:extLst>
          </p:cNvPr>
          <p:cNvSpPr/>
          <p:nvPr/>
        </p:nvSpPr>
        <p:spPr>
          <a:xfrm>
            <a:off x="1295400" y="1557450"/>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000" dirty="0">
                <a:latin typeface="Century Gothic" panose="020B0502020202020204" pitchFamily="34" charset="0"/>
              </a:rPr>
              <a:t>Extra 1</a:t>
            </a:r>
          </a:p>
        </p:txBody>
      </p:sp>
      <p:sp>
        <p:nvSpPr>
          <p:cNvPr id="20" name="Oval 19">
            <a:extLst>
              <a:ext uri="{FF2B5EF4-FFF2-40B4-BE49-F238E27FC236}">
                <a16:creationId xmlns:a16="http://schemas.microsoft.com/office/drawing/2014/main" id="{45DB7FAD-E4F5-47D5-8EE6-37703BF10038}"/>
              </a:ext>
            </a:extLst>
          </p:cNvPr>
          <p:cNvSpPr/>
          <p:nvPr/>
        </p:nvSpPr>
        <p:spPr>
          <a:xfrm>
            <a:off x="1295400" y="2841668"/>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000" dirty="0">
                <a:latin typeface="Century Gothic" panose="020B0502020202020204" pitchFamily="34" charset="0"/>
              </a:rPr>
              <a:t>Extra 2</a:t>
            </a:r>
          </a:p>
        </p:txBody>
      </p:sp>
      <p:sp>
        <p:nvSpPr>
          <p:cNvPr id="21" name="Oval 20">
            <a:extLst>
              <a:ext uri="{FF2B5EF4-FFF2-40B4-BE49-F238E27FC236}">
                <a16:creationId xmlns:a16="http://schemas.microsoft.com/office/drawing/2014/main" id="{2E3ACBC7-A53B-430A-AE6C-DA0B4C1E8CED}"/>
              </a:ext>
            </a:extLst>
          </p:cNvPr>
          <p:cNvSpPr/>
          <p:nvPr/>
        </p:nvSpPr>
        <p:spPr>
          <a:xfrm>
            <a:off x="1295400" y="3855202"/>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000" dirty="0">
                <a:latin typeface="Century Gothic" panose="020B0502020202020204" pitchFamily="34" charset="0"/>
              </a:rPr>
              <a:t>Extra 3</a:t>
            </a:r>
          </a:p>
        </p:txBody>
      </p:sp>
    </p:spTree>
    <p:extLst>
      <p:ext uri="{BB962C8B-B14F-4D97-AF65-F5344CB8AC3E}">
        <p14:creationId xmlns:p14="http://schemas.microsoft.com/office/powerpoint/2010/main" val="386543399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t>What is this course about?</a:t>
            </a:r>
          </a:p>
        </p:txBody>
      </p:sp>
      <p:sp>
        <p:nvSpPr>
          <p:cNvPr id="13315" name="Rectangle 3"/>
          <p:cNvSpPr>
            <a:spLocks noGrp="1" noChangeArrowheads="1"/>
          </p:cNvSpPr>
          <p:nvPr>
            <p:ph idx="1"/>
          </p:nvPr>
        </p:nvSpPr>
        <p:spPr/>
        <p:txBody>
          <a:bodyPr/>
          <a:lstStyle/>
          <a:p>
            <a:pPr>
              <a:lnSpc>
                <a:spcPct val="90000"/>
              </a:lnSpc>
            </a:pPr>
            <a:r>
              <a:rPr lang="en-US" sz="2800" b="1" dirty="0"/>
              <a:t>Creative thinking </a:t>
            </a:r>
            <a:r>
              <a:rPr lang="en-US" sz="2800" dirty="0"/>
              <a:t>about solutions to the enormous challenge of providing safe water on tap to communities everywhere</a:t>
            </a:r>
          </a:p>
          <a:p>
            <a:pPr>
              <a:lnSpc>
                <a:spcPct val="90000"/>
              </a:lnSpc>
            </a:pPr>
            <a:r>
              <a:rPr lang="en-US" sz="2800" dirty="0"/>
              <a:t>We will </a:t>
            </a:r>
            <a:r>
              <a:rPr lang="en-US" sz="2800" b="1" dirty="0"/>
              <a:t>challenge the myth </a:t>
            </a:r>
            <a:r>
              <a:rPr lang="en-US" sz="2800" dirty="0"/>
              <a:t>that this task can be accomplished by applying traditional technologies and we will identify opportunities for new insights</a:t>
            </a:r>
          </a:p>
          <a:p>
            <a:pPr>
              <a:lnSpc>
                <a:spcPct val="90000"/>
              </a:lnSpc>
            </a:pPr>
            <a:r>
              <a:rPr lang="en-US" sz="2800" dirty="0"/>
              <a:t>We will be introduced to the new field of </a:t>
            </a:r>
            <a:r>
              <a:rPr lang="en-US" sz="2800" b="1" dirty="0"/>
              <a:t>sustainable drinking water treatment </a:t>
            </a:r>
          </a:p>
          <a:p>
            <a:pPr>
              <a:lnSpc>
                <a:spcPct val="90000"/>
              </a:lnSpc>
            </a:pPr>
            <a:r>
              <a:rPr lang="en-US" sz="2800" dirty="0"/>
              <a:t>My thesis is that </a:t>
            </a:r>
            <a:r>
              <a:rPr lang="en-US" sz="2800" b="1" dirty="0"/>
              <a:t>engineers are needed to</a:t>
            </a:r>
            <a:r>
              <a:rPr lang="en-US" sz="2800" dirty="0"/>
              <a:t> challenge existing assumptions and to </a:t>
            </a:r>
            <a:r>
              <a:rPr lang="en-US" sz="2800" b="1" dirty="0"/>
              <a:t>create</a:t>
            </a:r>
            <a:r>
              <a:rPr lang="en-US" sz="2800" dirty="0"/>
              <a:t> and document </a:t>
            </a:r>
            <a:r>
              <a:rPr lang="en-US" sz="2800" b="1" dirty="0"/>
              <a:t>new sustainable solutions</a:t>
            </a:r>
          </a:p>
        </p:txBody>
      </p:sp>
      <p:pic>
        <p:nvPicPr>
          <p:cNvPr id="4" name="Picture 2"/>
          <p:cNvPicPr>
            <a:picLocks noChangeAspect="1" noChangeArrowheads="1"/>
          </p:cNvPicPr>
          <p:nvPr/>
        </p:nvPicPr>
        <p:blipFill>
          <a:blip r:embed="rId3" cstate="print"/>
          <a:srcRect/>
          <a:stretch>
            <a:fillRect/>
          </a:stretch>
        </p:blipFill>
        <p:spPr bwMode="auto">
          <a:xfrm>
            <a:off x="9144000" y="0"/>
            <a:ext cx="9144000" cy="6858000"/>
          </a:xfrm>
          <a:prstGeom prst="rect">
            <a:avLst/>
          </a:prstGeom>
          <a:noFill/>
          <a:ln w="9525">
            <a:noFill/>
            <a:miter lim="800000"/>
            <a:headEnd/>
            <a:tailEnd/>
          </a:ln>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0 L -1 0 " pathEditMode="relative" rAng="0" ptsTypes="AA">
                                      <p:cBhvr>
                                        <p:cTn id="6" dur="500" fill="hold"/>
                                        <p:tgtEl>
                                          <p:spTgt spid="4"/>
                                        </p:tgtEl>
                                        <p:attrNameLst>
                                          <p:attrName>ppt_x</p:attrName>
                                          <p:attrName>ppt_y</p:attrName>
                                        </p:attrNameLst>
                                      </p:cBhvr>
                                      <p:rCtr x="-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031221F8-523D-461E-BF36-3B00AAE62A50}"/>
              </a:ext>
            </a:extLst>
          </p:cNvPr>
          <p:cNvSpPr/>
          <p:nvPr/>
        </p:nvSpPr>
        <p:spPr>
          <a:xfrm>
            <a:off x="914400" y="1613485"/>
            <a:ext cx="1143000" cy="596315"/>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57200" y="1617955"/>
            <a:ext cx="8229600" cy="4525963"/>
          </a:xfrm>
        </p:spPr>
        <p:txBody>
          <a:bodyPr/>
          <a:lstStyle/>
          <a:p>
            <a:r>
              <a:rPr lang="en-US" dirty="0">
                <a:solidFill>
                  <a:schemeClr val="bg1"/>
                </a:solidFill>
              </a:rPr>
              <a:t>extras</a:t>
            </a:r>
            <a:r>
              <a:rPr lang="en-US" dirty="0"/>
              <a:t> are the solution for when there’s just too much exciting information for one presentation!</a:t>
            </a:r>
            <a:br>
              <a:rPr lang="en-US" dirty="0"/>
            </a:br>
            <a:endParaRPr lang="en-US" dirty="0"/>
          </a:p>
          <a:p>
            <a:r>
              <a:rPr lang="en-US" dirty="0"/>
              <a:t>While fun and exciting, this information will not be on any Design Challenges or exams</a:t>
            </a:r>
          </a:p>
        </p:txBody>
      </p:sp>
      <p:sp>
        <p:nvSpPr>
          <p:cNvPr id="5" name="Oval 4">
            <a:extLst>
              <a:ext uri="{FF2B5EF4-FFF2-40B4-BE49-F238E27FC236}">
                <a16:creationId xmlns:a16="http://schemas.microsoft.com/office/drawing/2014/main" id="{18563292-3BC5-46C6-A30D-42AFEA74737E}"/>
              </a:ext>
            </a:extLst>
          </p:cNvPr>
          <p:cNvSpPr/>
          <p:nvPr/>
        </p:nvSpPr>
        <p:spPr>
          <a:xfrm>
            <a:off x="3276600" y="762000"/>
            <a:ext cx="2819400" cy="8382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What are</a:t>
            </a:r>
            <a:br>
              <a:rPr lang="en-US" dirty="0"/>
            </a:br>
            <a:r>
              <a:rPr lang="en-US" dirty="0">
                <a:solidFill>
                  <a:schemeClr val="bg1"/>
                </a:solidFill>
              </a:rPr>
              <a:t>extras?</a:t>
            </a:r>
            <a:endParaRPr lang="en-US" dirty="0">
              <a:solidFill>
                <a:schemeClr val="tx1">
                  <a:lumMod val="95000"/>
                  <a:lumOff val="5000"/>
                </a:schemeClr>
              </a:solidFill>
            </a:endParaRPr>
          </a:p>
        </p:txBody>
      </p:sp>
      <p:pic>
        <p:nvPicPr>
          <p:cNvPr id="1026" name="Picture 2" descr="Image result for sadface emoji">
            <a:extLst>
              <a:ext uri="{FF2B5EF4-FFF2-40B4-BE49-F238E27FC236}">
                <a16:creationId xmlns:a16="http://schemas.microsoft.com/office/drawing/2014/main" id="{967FBA49-1888-49C8-8E90-4C5239527E7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42297" y="4648200"/>
            <a:ext cx="1499988" cy="1576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93019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this course about?</a:t>
            </a:r>
          </a:p>
        </p:txBody>
      </p:sp>
      <p:sp>
        <p:nvSpPr>
          <p:cNvPr id="3" name="Content Placeholder 2"/>
          <p:cNvSpPr>
            <a:spLocks noGrp="1"/>
          </p:cNvSpPr>
          <p:nvPr>
            <p:ph idx="1"/>
          </p:nvPr>
        </p:nvSpPr>
        <p:spPr/>
        <p:txBody>
          <a:bodyPr/>
          <a:lstStyle/>
          <a:p>
            <a:r>
              <a:rPr lang="en-US" dirty="0"/>
              <a:t>I have the goal of helping you develop a fundamental understanding of the processes that control the performance of each of the drinking water treatment steps</a:t>
            </a:r>
          </a:p>
          <a:p>
            <a:r>
              <a:rPr lang="en-US" dirty="0"/>
              <a:t>This fundamental understanding is for a VERY specific problem: the production of safe drinking water for communities starting from surface waters that are contaminated with sediment and microbes</a:t>
            </a:r>
          </a:p>
        </p:txBody>
      </p:sp>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prerequisites</a:t>
            </a:r>
          </a:p>
        </p:txBody>
      </p:sp>
      <p:sp>
        <p:nvSpPr>
          <p:cNvPr id="3" name="Content Placeholder 2"/>
          <p:cNvSpPr>
            <a:spLocks noGrp="1"/>
          </p:cNvSpPr>
          <p:nvPr>
            <p:ph idx="1"/>
          </p:nvPr>
        </p:nvSpPr>
        <p:spPr/>
        <p:txBody>
          <a:bodyPr/>
          <a:lstStyle/>
          <a:p>
            <a:r>
              <a:rPr lang="en-US" dirty="0"/>
              <a:t>CEE 3310 or equivalent Fluid Mechanics course</a:t>
            </a:r>
          </a:p>
          <a:p>
            <a:r>
              <a:rPr lang="en-US" dirty="0"/>
              <a:t>CEE 3310 can be taken at the same time if you are willing to work harder in CEE 4540 and use your fluids text as a reference</a:t>
            </a:r>
          </a:p>
          <a:p>
            <a:r>
              <a:rPr lang="en-US" dirty="0"/>
              <a:t>Online Fluids alternative </a:t>
            </a:r>
            <a:r>
              <a:rPr lang="en-US" dirty="0"/>
              <a:t>https://github.com/AguaClara/CEE4520/wiki/Fluids-Review-Guide</a:t>
            </a:r>
            <a:endParaRPr lang="en-US" dirty="0"/>
          </a:p>
          <a:p>
            <a:endParaRPr lang="en-US" dirty="0"/>
          </a:p>
        </p:txBody>
      </p:sp>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hlinkClick r:id="rId3"/>
          </p:cNvPr>
          <p:cNvSpPr/>
          <p:nvPr/>
        </p:nvSpPr>
        <p:spPr>
          <a:xfrm>
            <a:off x="5943600" y="2514600"/>
            <a:ext cx="2743200" cy="1219200"/>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000" b="1" dirty="0">
                <a:solidFill>
                  <a:schemeClr val="tx1"/>
                </a:solidFill>
              </a:rPr>
              <a:t>Knowledge Synthesis</a:t>
            </a:r>
          </a:p>
        </p:txBody>
      </p:sp>
      <p:grpSp>
        <p:nvGrpSpPr>
          <p:cNvPr id="3" name="Group 51"/>
          <p:cNvGrpSpPr/>
          <p:nvPr/>
        </p:nvGrpSpPr>
        <p:grpSpPr>
          <a:xfrm>
            <a:off x="381000" y="2095500"/>
            <a:ext cx="4876800" cy="4076700"/>
            <a:chOff x="0" y="1981200"/>
            <a:chExt cx="4876800" cy="4076700"/>
          </a:xfrm>
          <a:solidFill>
            <a:schemeClr val="accent3">
              <a:lumMod val="20000"/>
              <a:lumOff val="80000"/>
            </a:schemeClr>
          </a:solidFill>
        </p:grpSpPr>
        <p:sp>
          <p:nvSpPr>
            <p:cNvPr id="4" name="Rounded Rectangle 3"/>
            <p:cNvSpPr/>
            <p:nvPr/>
          </p:nvSpPr>
          <p:spPr>
            <a:xfrm>
              <a:off x="0" y="1981200"/>
              <a:ext cx="4876800" cy="4076700"/>
            </a:xfrm>
            <a:prstGeom prst="roundRect">
              <a:avLst>
                <a:gd name="adj" fmla="val 12271"/>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5" name="Group 48"/>
            <p:cNvGrpSpPr/>
            <p:nvPr/>
          </p:nvGrpSpPr>
          <p:grpSpPr>
            <a:xfrm>
              <a:off x="304800" y="2743200"/>
              <a:ext cx="4267200" cy="3200400"/>
              <a:chOff x="1371600" y="2743200"/>
              <a:chExt cx="4267200" cy="3200400"/>
            </a:xfrm>
            <a:grpFill/>
          </p:grpSpPr>
          <p:sp>
            <p:nvSpPr>
              <p:cNvPr id="7" name="Rounded Rectangle 6"/>
              <p:cNvSpPr/>
              <p:nvPr/>
            </p:nvSpPr>
            <p:spPr>
              <a:xfrm>
                <a:off x="1371600" y="4114800"/>
                <a:ext cx="2514600" cy="1828800"/>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smtClean="0">
                    <a:solidFill>
                      <a:schemeClr val="tx1"/>
                    </a:solidFill>
                  </a:rPr>
                  <a:t>Project </a:t>
                </a:r>
                <a:r>
                  <a:rPr lang="en-US" sz="1600" b="1" dirty="0">
                    <a:solidFill>
                      <a:schemeClr val="tx1"/>
                    </a:solidFill>
                  </a:rPr>
                  <a:t>Based </a:t>
                </a:r>
                <a:r>
                  <a:rPr lang="en-US" sz="1600" b="1" dirty="0" smtClean="0">
                    <a:solidFill>
                      <a:schemeClr val="tx1"/>
                    </a:solidFill>
                  </a:rPr>
                  <a:t>Courses</a:t>
                </a:r>
                <a:endParaRPr lang="en-US" sz="1600" b="1" dirty="0">
                  <a:solidFill>
                    <a:schemeClr val="tx1"/>
                  </a:solidFill>
                </a:endParaRPr>
              </a:p>
              <a:p>
                <a:pPr marL="285750" indent="-285750">
                  <a:buFont typeface="Arial" panose="020B0604020202020204" pitchFamily="34" charset="0"/>
                  <a:buChar char="•"/>
                </a:pPr>
                <a:r>
                  <a:rPr lang="en-US" sz="1600" dirty="0">
                    <a:solidFill>
                      <a:schemeClr val="tx1"/>
                    </a:solidFill>
                  </a:rPr>
                  <a:t>First year to </a:t>
                </a:r>
                <a:r>
                  <a:rPr lang="en-US" sz="1600" dirty="0" err="1">
                    <a:solidFill>
                      <a:schemeClr val="tx1"/>
                    </a:solidFill>
                  </a:rPr>
                  <a:t>M.Eng</a:t>
                </a:r>
                <a:r>
                  <a:rPr lang="en-US" sz="1600" dirty="0">
                    <a:solidFill>
                      <a:schemeClr val="tx1"/>
                    </a:solidFill>
                  </a:rPr>
                  <a:t>.</a:t>
                </a:r>
              </a:p>
              <a:p>
                <a:pPr marL="285750" indent="-285750">
                  <a:buFont typeface="Arial" panose="020B0604020202020204" pitchFamily="34" charset="0"/>
                  <a:buChar char="•"/>
                </a:pPr>
                <a:r>
                  <a:rPr lang="en-US" sz="1600" dirty="0">
                    <a:solidFill>
                      <a:schemeClr val="tx1"/>
                    </a:solidFill>
                  </a:rPr>
                  <a:t>Every semester</a:t>
                </a:r>
              </a:p>
              <a:p>
                <a:pPr marL="285750" indent="-285750">
                  <a:buFont typeface="Arial" panose="020B0604020202020204" pitchFamily="34" charset="0"/>
                  <a:buChar char="•"/>
                </a:pPr>
                <a:endParaRPr lang="en-US" sz="1600" dirty="0">
                  <a:solidFill>
                    <a:schemeClr val="tx1"/>
                  </a:solidFill>
                </a:endParaRPr>
              </a:p>
            </p:txBody>
          </p:sp>
          <p:sp>
            <p:nvSpPr>
              <p:cNvPr id="8" name="Rounded Rectangle 7"/>
              <p:cNvSpPr/>
              <p:nvPr/>
            </p:nvSpPr>
            <p:spPr>
              <a:xfrm>
                <a:off x="1371600" y="2743200"/>
                <a:ext cx="4267200" cy="1219200"/>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Graduate Research</a:t>
                </a:r>
              </a:p>
            </p:txBody>
          </p:sp>
          <p:sp>
            <p:nvSpPr>
              <p:cNvPr id="9" name="Rounded Rectangle 8">
                <a:hlinkClick r:id="rId4"/>
              </p:cNvPr>
              <p:cNvSpPr/>
              <p:nvPr/>
            </p:nvSpPr>
            <p:spPr>
              <a:xfrm>
                <a:off x="4038600" y="4114800"/>
                <a:ext cx="1600200" cy="1828800"/>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Summer Internships at Cornell</a:t>
                </a:r>
              </a:p>
            </p:txBody>
          </p:sp>
        </p:grpSp>
        <p:sp>
          <p:nvSpPr>
            <p:cNvPr id="6" name="TextBox 5">
              <a:hlinkClick r:id="" action="ppaction://noaction"/>
            </p:cNvPr>
            <p:cNvSpPr txBox="1"/>
            <p:nvPr/>
          </p:nvSpPr>
          <p:spPr>
            <a:xfrm>
              <a:off x="152400" y="2133600"/>
              <a:ext cx="4419600" cy="584775"/>
            </a:xfrm>
            <a:prstGeom prst="rect">
              <a:avLst/>
            </a:prstGeom>
            <a:grpFill/>
          </p:spPr>
          <p:txBody>
            <a:bodyPr wrap="square" rtlCol="0">
              <a:spAutoFit/>
            </a:bodyPr>
            <a:lstStyle/>
            <a:p>
              <a:pPr algn="ctr"/>
              <a:r>
                <a:rPr lang="en-US" sz="3200" dirty="0">
                  <a:latin typeface="+mn-lt"/>
                </a:rPr>
                <a:t>Knowledge Generation</a:t>
              </a:r>
            </a:p>
          </p:txBody>
        </p:sp>
      </p:grpSp>
      <p:cxnSp>
        <p:nvCxnSpPr>
          <p:cNvPr id="10" name="Elbow Connector 11"/>
          <p:cNvCxnSpPr>
            <a:stCxn id="2" idx="1"/>
          </p:cNvCxnSpPr>
          <p:nvPr/>
        </p:nvCxnSpPr>
        <p:spPr>
          <a:xfrm rot="10800000">
            <a:off x="5257800" y="3124200"/>
            <a:ext cx="685800" cy="1588"/>
          </a:xfrm>
          <a:prstGeom prst="straightConnector1">
            <a:avLst/>
          </a:prstGeom>
          <a:ln w="25400">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12" name="Rounded Rectangle 11">
            <a:hlinkClick r:id="rId3"/>
          </p:cNvPr>
          <p:cNvSpPr/>
          <p:nvPr/>
        </p:nvSpPr>
        <p:spPr>
          <a:xfrm>
            <a:off x="5943600" y="5041962"/>
            <a:ext cx="2743200" cy="1219200"/>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International Experience Course</a:t>
            </a:r>
          </a:p>
        </p:txBody>
      </p:sp>
      <p:cxnSp>
        <p:nvCxnSpPr>
          <p:cNvPr id="13" name="Elbow Connector 11"/>
          <p:cNvCxnSpPr>
            <a:cxnSpLocks/>
            <a:stCxn id="12" idx="1"/>
          </p:cNvCxnSpPr>
          <p:nvPr/>
        </p:nvCxnSpPr>
        <p:spPr>
          <a:xfrm rot="10800000">
            <a:off x="5257800" y="4337112"/>
            <a:ext cx="685800" cy="1314450"/>
          </a:xfrm>
          <a:prstGeom prst="curvedConnector3">
            <a:avLst>
              <a:gd name="adj1" fmla="val 50000"/>
            </a:avLst>
          </a:prstGeom>
          <a:ln w="25400">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4" name="Elbow Connector 11"/>
          <p:cNvCxnSpPr>
            <a:stCxn id="12" idx="1"/>
            <a:endCxn id="2" idx="1"/>
          </p:cNvCxnSpPr>
          <p:nvPr/>
        </p:nvCxnSpPr>
        <p:spPr>
          <a:xfrm rot="10800000">
            <a:off x="5943600" y="3124200"/>
            <a:ext cx="12700" cy="2527362"/>
          </a:xfrm>
          <a:prstGeom prst="curvedConnector3">
            <a:avLst>
              <a:gd name="adj1" fmla="val 1800000"/>
            </a:avLst>
          </a:prstGeom>
          <a:ln w="25400">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19" name="Title 18"/>
          <p:cNvSpPr>
            <a:spLocks noGrp="1"/>
          </p:cNvSpPr>
          <p:nvPr>
            <p:ph type="title"/>
          </p:nvPr>
        </p:nvSpPr>
        <p:spPr>
          <a:xfrm>
            <a:off x="1447800" y="228600"/>
            <a:ext cx="5974434" cy="1143000"/>
          </a:xfrm>
        </p:spPr>
        <p:txBody>
          <a:bodyPr/>
          <a:lstStyle/>
          <a:p>
            <a:r>
              <a:rPr lang="en-US" dirty="0"/>
              <a:t>Curriculum Model: </a:t>
            </a:r>
            <a:br>
              <a:rPr lang="en-US" dirty="0"/>
            </a:br>
            <a:r>
              <a:rPr lang="en-US" dirty="0"/>
              <a:t>AguaClara RIDE</a:t>
            </a:r>
          </a:p>
        </p:txBody>
      </p:sp>
      <p:sp>
        <p:nvSpPr>
          <p:cNvPr id="21" name="TextBox 20"/>
          <p:cNvSpPr txBox="1"/>
          <p:nvPr/>
        </p:nvSpPr>
        <p:spPr>
          <a:xfrm>
            <a:off x="5749687" y="4337112"/>
            <a:ext cx="3131025" cy="646331"/>
          </a:xfrm>
          <a:prstGeom prst="rect">
            <a:avLst/>
          </a:prstGeom>
          <a:noFill/>
        </p:spPr>
        <p:txBody>
          <a:bodyPr wrap="square" rtlCol="0">
            <a:spAutoFit/>
          </a:bodyPr>
          <a:lstStyle/>
          <a:p>
            <a:pPr algn="ctr"/>
            <a:r>
              <a:rPr lang="en-US" dirty="0">
                <a:latin typeface="+mj-lt"/>
              </a:rPr>
              <a:t>Engineering in an international context</a:t>
            </a:r>
          </a:p>
        </p:txBody>
      </p:sp>
      <p:sp>
        <p:nvSpPr>
          <p:cNvPr id="20" name="Freeform 19"/>
          <p:cNvSpPr>
            <a:spLocks noChangeAspect="1"/>
          </p:cNvSpPr>
          <p:nvPr/>
        </p:nvSpPr>
        <p:spPr>
          <a:xfrm>
            <a:off x="6452930" y="29877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Freeform 30"/>
          <p:cNvSpPr>
            <a:spLocks noChangeAspect="1"/>
          </p:cNvSpPr>
          <p:nvPr/>
        </p:nvSpPr>
        <p:spPr>
          <a:xfrm>
            <a:off x="2232875" y="5376192"/>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Freeform 31"/>
          <p:cNvSpPr>
            <a:spLocks noChangeAspect="1"/>
          </p:cNvSpPr>
          <p:nvPr/>
        </p:nvSpPr>
        <p:spPr>
          <a:xfrm>
            <a:off x="2617829" y="5260167"/>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Freeform 32"/>
          <p:cNvSpPr>
            <a:spLocks noChangeAspect="1"/>
          </p:cNvSpPr>
          <p:nvPr/>
        </p:nvSpPr>
        <p:spPr>
          <a:xfrm>
            <a:off x="1866931" y="5149825"/>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reeform 40"/>
          <p:cNvSpPr>
            <a:spLocks noChangeAspect="1"/>
          </p:cNvSpPr>
          <p:nvPr/>
        </p:nvSpPr>
        <p:spPr>
          <a:xfrm>
            <a:off x="6743952" y="29877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Freeform 41"/>
          <p:cNvSpPr>
            <a:spLocks noChangeAspect="1"/>
          </p:cNvSpPr>
          <p:nvPr/>
        </p:nvSpPr>
        <p:spPr>
          <a:xfrm>
            <a:off x="7034974" y="29877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Freeform 42"/>
          <p:cNvSpPr>
            <a:spLocks noChangeAspect="1"/>
          </p:cNvSpPr>
          <p:nvPr/>
        </p:nvSpPr>
        <p:spPr>
          <a:xfrm>
            <a:off x="7325996" y="29877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 name="Freeform 43"/>
          <p:cNvSpPr>
            <a:spLocks noChangeAspect="1"/>
          </p:cNvSpPr>
          <p:nvPr/>
        </p:nvSpPr>
        <p:spPr>
          <a:xfrm>
            <a:off x="7617018" y="29877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Freeform 44"/>
          <p:cNvSpPr>
            <a:spLocks noChangeAspect="1"/>
          </p:cNvSpPr>
          <p:nvPr/>
        </p:nvSpPr>
        <p:spPr>
          <a:xfrm>
            <a:off x="7908040" y="29877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Freeform 45"/>
          <p:cNvSpPr>
            <a:spLocks noChangeAspect="1"/>
          </p:cNvSpPr>
          <p:nvPr/>
        </p:nvSpPr>
        <p:spPr>
          <a:xfrm>
            <a:off x="8199062" y="29877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reeform 46"/>
          <p:cNvSpPr>
            <a:spLocks noChangeAspect="1"/>
          </p:cNvSpPr>
          <p:nvPr/>
        </p:nvSpPr>
        <p:spPr>
          <a:xfrm>
            <a:off x="1219200" y="2989937"/>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00FF"/>
              </a:gs>
              <a:gs pos="100000">
                <a:srgbClr val="FF00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Freeform 47"/>
          <p:cNvSpPr>
            <a:spLocks noChangeAspect="1"/>
          </p:cNvSpPr>
          <p:nvPr/>
        </p:nvSpPr>
        <p:spPr>
          <a:xfrm>
            <a:off x="4334773" y="3009900"/>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00FF"/>
              </a:gs>
              <a:gs pos="100000">
                <a:srgbClr val="FF00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9" name="Freeform 48"/>
          <p:cNvSpPr>
            <a:spLocks noChangeAspect="1"/>
          </p:cNvSpPr>
          <p:nvPr/>
        </p:nvSpPr>
        <p:spPr>
          <a:xfrm>
            <a:off x="2626923" y="3252835"/>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00FF"/>
              </a:gs>
              <a:gs pos="100000">
                <a:srgbClr val="FF00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Freeform 49"/>
          <p:cNvSpPr>
            <a:spLocks noChangeAspect="1"/>
          </p:cNvSpPr>
          <p:nvPr/>
        </p:nvSpPr>
        <p:spPr>
          <a:xfrm>
            <a:off x="4056661" y="5448301"/>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1" name="Freeform 50"/>
          <p:cNvSpPr>
            <a:spLocks noChangeAspect="1"/>
          </p:cNvSpPr>
          <p:nvPr/>
        </p:nvSpPr>
        <p:spPr>
          <a:xfrm>
            <a:off x="4441615" y="5332276"/>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Freeform 51"/>
          <p:cNvSpPr>
            <a:spLocks noChangeAspect="1"/>
          </p:cNvSpPr>
          <p:nvPr/>
        </p:nvSpPr>
        <p:spPr>
          <a:xfrm>
            <a:off x="3690717" y="5221934"/>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Freeform 52"/>
          <p:cNvSpPr>
            <a:spLocks noChangeAspect="1"/>
          </p:cNvSpPr>
          <p:nvPr/>
        </p:nvSpPr>
        <p:spPr>
          <a:xfrm>
            <a:off x="1677536" y="5528592"/>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Freeform 53"/>
          <p:cNvSpPr>
            <a:spLocks noChangeAspect="1"/>
          </p:cNvSpPr>
          <p:nvPr/>
        </p:nvSpPr>
        <p:spPr>
          <a:xfrm>
            <a:off x="2062490" y="5412567"/>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Freeform 54"/>
          <p:cNvSpPr>
            <a:spLocks noChangeAspect="1"/>
          </p:cNvSpPr>
          <p:nvPr/>
        </p:nvSpPr>
        <p:spPr>
          <a:xfrm>
            <a:off x="1311592" y="5302225"/>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Freeform 55"/>
          <p:cNvSpPr>
            <a:spLocks noChangeAspect="1"/>
          </p:cNvSpPr>
          <p:nvPr/>
        </p:nvSpPr>
        <p:spPr>
          <a:xfrm>
            <a:off x="2385275" y="5528592"/>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Freeform 56"/>
          <p:cNvSpPr>
            <a:spLocks noChangeAspect="1"/>
          </p:cNvSpPr>
          <p:nvPr/>
        </p:nvSpPr>
        <p:spPr>
          <a:xfrm>
            <a:off x="1199031" y="5488767"/>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Freeform 57"/>
          <p:cNvSpPr>
            <a:spLocks noChangeAspect="1"/>
          </p:cNvSpPr>
          <p:nvPr/>
        </p:nvSpPr>
        <p:spPr>
          <a:xfrm>
            <a:off x="6902968" y="5709670"/>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Freeform 58"/>
          <p:cNvSpPr>
            <a:spLocks noChangeAspect="1"/>
          </p:cNvSpPr>
          <p:nvPr/>
        </p:nvSpPr>
        <p:spPr>
          <a:xfrm>
            <a:off x="6420391" y="5720539"/>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Freeform 59"/>
          <p:cNvSpPr>
            <a:spLocks noChangeAspect="1"/>
          </p:cNvSpPr>
          <p:nvPr/>
        </p:nvSpPr>
        <p:spPr>
          <a:xfrm>
            <a:off x="7325996" y="5720539"/>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Freeform 60"/>
          <p:cNvSpPr>
            <a:spLocks noChangeAspect="1"/>
          </p:cNvSpPr>
          <p:nvPr/>
        </p:nvSpPr>
        <p:spPr>
          <a:xfrm>
            <a:off x="2915638" y="5074678"/>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2" name="Freeform 61"/>
          <p:cNvSpPr>
            <a:spLocks noChangeAspect="1"/>
          </p:cNvSpPr>
          <p:nvPr/>
        </p:nvSpPr>
        <p:spPr>
          <a:xfrm>
            <a:off x="1521239" y="5211464"/>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Freeform 62"/>
          <p:cNvSpPr>
            <a:spLocks noChangeAspect="1"/>
          </p:cNvSpPr>
          <p:nvPr/>
        </p:nvSpPr>
        <p:spPr>
          <a:xfrm>
            <a:off x="1006554" y="5427153"/>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4" name="Freeform 63"/>
          <p:cNvSpPr>
            <a:spLocks noChangeAspect="1"/>
          </p:cNvSpPr>
          <p:nvPr/>
        </p:nvSpPr>
        <p:spPr>
          <a:xfrm>
            <a:off x="3864184" y="5410599"/>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p:cNvSpPr txBox="1"/>
          <p:nvPr/>
        </p:nvSpPr>
        <p:spPr>
          <a:xfrm>
            <a:off x="1480065" y="1676400"/>
            <a:ext cx="2860078" cy="461665"/>
          </a:xfrm>
          <a:prstGeom prst="rect">
            <a:avLst/>
          </a:prstGeom>
          <a:noFill/>
        </p:spPr>
        <p:txBody>
          <a:bodyPr wrap="none" rtlCol="0">
            <a:spAutoFit/>
          </a:bodyPr>
          <a:lstStyle/>
          <a:p>
            <a:r>
              <a:rPr lang="en-US" sz="2400" b="1" dirty="0">
                <a:latin typeface="+mn-lt"/>
              </a:rPr>
              <a:t>Research and Invent</a:t>
            </a:r>
          </a:p>
        </p:txBody>
      </p:sp>
      <p:sp>
        <p:nvSpPr>
          <p:cNvPr id="65" name="TextBox 64"/>
          <p:cNvSpPr txBox="1"/>
          <p:nvPr/>
        </p:nvSpPr>
        <p:spPr>
          <a:xfrm>
            <a:off x="6284871" y="2082567"/>
            <a:ext cx="2274725" cy="369332"/>
          </a:xfrm>
          <a:prstGeom prst="rect">
            <a:avLst/>
          </a:prstGeom>
          <a:noFill/>
        </p:spPr>
        <p:txBody>
          <a:bodyPr wrap="none" rtlCol="0">
            <a:spAutoFit/>
          </a:bodyPr>
          <a:lstStyle/>
          <a:p>
            <a:r>
              <a:rPr lang="en-US" dirty="0" smtClean="0">
                <a:latin typeface="+mn-lt"/>
              </a:rPr>
              <a:t>SWOT: Design </a:t>
            </a:r>
            <a:r>
              <a:rPr lang="en-US" dirty="0">
                <a:latin typeface="+mn-lt"/>
              </a:rPr>
              <a:t>Course</a:t>
            </a:r>
          </a:p>
        </p:txBody>
      </p:sp>
      <p:grpSp>
        <p:nvGrpSpPr>
          <p:cNvPr id="15" name="Group 14"/>
          <p:cNvGrpSpPr/>
          <p:nvPr/>
        </p:nvGrpSpPr>
        <p:grpSpPr>
          <a:xfrm>
            <a:off x="7617019" y="244215"/>
            <a:ext cx="1240996" cy="1116664"/>
            <a:chOff x="6701646" y="1904999"/>
            <a:chExt cx="2876663" cy="3011630"/>
          </a:xfrm>
        </p:grpSpPr>
        <p:sp>
          <p:nvSpPr>
            <p:cNvPr id="66" name="Freeform 65"/>
            <p:cNvSpPr>
              <a:spLocks noChangeAspect="1"/>
            </p:cNvSpPr>
            <p:nvPr/>
          </p:nvSpPr>
          <p:spPr>
            <a:xfrm>
              <a:off x="6705600" y="2935429"/>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p:cNvSpPr txBox="1"/>
            <p:nvPr/>
          </p:nvSpPr>
          <p:spPr>
            <a:xfrm>
              <a:off x="7996415" y="1964117"/>
              <a:ext cx="1527939" cy="830071"/>
            </a:xfrm>
            <a:prstGeom prst="rect">
              <a:avLst/>
            </a:prstGeom>
            <a:noFill/>
          </p:spPr>
          <p:txBody>
            <a:bodyPr wrap="none" rtlCol="0">
              <a:spAutoFit/>
            </a:bodyPr>
            <a:lstStyle/>
            <a:p>
              <a:r>
                <a:rPr lang="en-US" sz="1400" dirty="0"/>
                <a:t>Expert</a:t>
              </a:r>
            </a:p>
          </p:txBody>
        </p:sp>
        <p:sp>
          <p:nvSpPr>
            <p:cNvPr id="68" name="Rectangle 67"/>
            <p:cNvSpPr/>
            <p:nvPr/>
          </p:nvSpPr>
          <p:spPr>
            <a:xfrm rot="16200000" flipV="1">
              <a:off x="7353299" y="4308756"/>
              <a:ext cx="914400" cy="228600"/>
            </a:xfrm>
            <a:prstGeom prst="rect">
              <a:avLst/>
            </a:prstGeom>
            <a:gradFill>
              <a:gsLst>
                <a:gs pos="0">
                  <a:srgbClr val="00FF00"/>
                </a:gs>
                <a:gs pos="100000">
                  <a:srgbClr val="FFFF00"/>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p:nvSpPr>
          <p:spPr>
            <a:xfrm rot="16200000" flipV="1">
              <a:off x="7353298" y="3278329"/>
              <a:ext cx="914400" cy="228600"/>
            </a:xfrm>
            <a:prstGeom prst="rect">
              <a:avLst/>
            </a:prstGeom>
            <a:gradFill>
              <a:gsLst>
                <a:gs pos="0">
                  <a:srgbClr val="FFFF00"/>
                </a:gs>
                <a:gs pos="100000">
                  <a:srgbClr val="0000FF"/>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rot="16200000" flipV="1">
              <a:off x="7353297" y="2247901"/>
              <a:ext cx="914400" cy="228600"/>
            </a:xfrm>
            <a:prstGeom prst="rect">
              <a:avLst/>
            </a:prstGeom>
            <a:gradFill>
              <a:gsLst>
                <a:gs pos="0">
                  <a:srgbClr val="0000FF"/>
                </a:gs>
                <a:gs pos="100000">
                  <a:srgbClr val="FF0000"/>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7996415" y="4024972"/>
              <a:ext cx="1581894" cy="830071"/>
            </a:xfrm>
            <a:prstGeom prst="rect">
              <a:avLst/>
            </a:prstGeom>
          </p:spPr>
          <p:txBody>
            <a:bodyPr wrap="none">
              <a:spAutoFit/>
            </a:bodyPr>
            <a:lstStyle/>
            <a:p>
              <a:pPr lvl="0"/>
              <a:r>
                <a:rPr lang="en-US" sz="1400" dirty="0">
                  <a:solidFill>
                    <a:srgbClr val="000000"/>
                  </a:solidFill>
                </a:rPr>
                <a:t>Novice</a:t>
              </a:r>
            </a:p>
          </p:txBody>
        </p:sp>
        <p:sp>
          <p:nvSpPr>
            <p:cNvPr id="72" name="Rectangle 71"/>
            <p:cNvSpPr/>
            <p:nvPr/>
          </p:nvSpPr>
          <p:spPr>
            <a:xfrm>
              <a:off x="7996415" y="2994545"/>
              <a:ext cx="1435045" cy="830071"/>
            </a:xfrm>
            <a:prstGeom prst="rect">
              <a:avLst/>
            </a:prstGeom>
          </p:spPr>
          <p:txBody>
            <a:bodyPr wrap="none">
              <a:spAutoFit/>
            </a:bodyPr>
            <a:lstStyle/>
            <a:p>
              <a:pPr lvl="0"/>
              <a:r>
                <a:rPr lang="en-US" sz="1400" dirty="0">
                  <a:solidFill>
                    <a:srgbClr val="000000"/>
                  </a:solidFill>
                </a:rPr>
                <a:t>Guide</a:t>
              </a:r>
            </a:p>
          </p:txBody>
        </p:sp>
        <p:sp>
          <p:nvSpPr>
            <p:cNvPr id="73" name="Freeform 72"/>
            <p:cNvSpPr>
              <a:spLocks noChangeAspect="1"/>
            </p:cNvSpPr>
            <p:nvPr/>
          </p:nvSpPr>
          <p:spPr>
            <a:xfrm>
              <a:off x="6754776" y="4002229"/>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FF00"/>
                </a:gs>
                <a:gs pos="100000">
                  <a:srgbClr val="FFFF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a:spLocks noChangeAspect="1"/>
            </p:cNvSpPr>
            <p:nvPr/>
          </p:nvSpPr>
          <p:spPr>
            <a:xfrm>
              <a:off x="6701646" y="1904999"/>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00FF"/>
                </a:gs>
                <a:gs pos="100000">
                  <a:srgbClr val="FF00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Freeform 48">
            <a:extLst>
              <a:ext uri="{FF2B5EF4-FFF2-40B4-BE49-F238E27FC236}">
                <a16:creationId xmlns:a16="http://schemas.microsoft.com/office/drawing/2014/main" id="{680FC2B2-8735-4CB8-994C-DAC4679BBF26}"/>
              </a:ext>
            </a:extLst>
          </p:cNvPr>
          <p:cNvSpPr>
            <a:spLocks noChangeAspect="1"/>
          </p:cNvSpPr>
          <p:nvPr/>
        </p:nvSpPr>
        <p:spPr>
          <a:xfrm>
            <a:off x="7848600" y="5715334"/>
            <a:ext cx="195269" cy="463831"/>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00FF"/>
              </a:gs>
              <a:gs pos="100000">
                <a:srgbClr val="FF00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TextBox 75">
            <a:extLst>
              <a:ext uri="{FF2B5EF4-FFF2-40B4-BE49-F238E27FC236}">
                <a16:creationId xmlns:a16="http://schemas.microsoft.com/office/drawing/2014/main" id="{2D38BDAB-3965-4B3C-8318-69B022144B95}"/>
              </a:ext>
            </a:extLst>
          </p:cNvPr>
          <p:cNvSpPr txBox="1"/>
          <p:nvPr/>
        </p:nvSpPr>
        <p:spPr>
          <a:xfrm>
            <a:off x="6761443" y="1789660"/>
            <a:ext cx="1087157" cy="461665"/>
          </a:xfrm>
          <a:prstGeom prst="rect">
            <a:avLst/>
          </a:prstGeom>
          <a:noFill/>
        </p:spPr>
        <p:txBody>
          <a:bodyPr wrap="none" rtlCol="0">
            <a:spAutoFit/>
          </a:bodyPr>
          <a:lstStyle/>
          <a:p>
            <a:r>
              <a:rPr lang="en-US" sz="2400" b="1" dirty="0">
                <a:latin typeface="+mn-lt"/>
              </a:rPr>
              <a:t>Design</a:t>
            </a:r>
          </a:p>
        </p:txBody>
      </p:sp>
      <p:sp>
        <p:nvSpPr>
          <p:cNvPr id="77" name="TextBox 76">
            <a:extLst>
              <a:ext uri="{FF2B5EF4-FFF2-40B4-BE49-F238E27FC236}">
                <a16:creationId xmlns:a16="http://schemas.microsoft.com/office/drawing/2014/main" id="{F0A9CDE4-8DBC-42BA-B5F3-449A97899CD4}"/>
              </a:ext>
            </a:extLst>
          </p:cNvPr>
          <p:cNvSpPr txBox="1"/>
          <p:nvPr/>
        </p:nvSpPr>
        <p:spPr>
          <a:xfrm>
            <a:off x="6726799" y="4038600"/>
            <a:ext cx="1164101" cy="461665"/>
          </a:xfrm>
          <a:prstGeom prst="rect">
            <a:avLst/>
          </a:prstGeom>
          <a:noFill/>
        </p:spPr>
        <p:txBody>
          <a:bodyPr wrap="none" rtlCol="0">
            <a:spAutoFit/>
          </a:bodyPr>
          <a:lstStyle/>
          <a:p>
            <a:r>
              <a:rPr lang="en-US" sz="2400" b="1" dirty="0">
                <a:latin typeface="+mn-lt"/>
              </a:rPr>
              <a:t>Engage</a:t>
            </a:r>
          </a:p>
        </p:txBody>
      </p:sp>
    </p:spTree>
    <p:extLst>
      <p:ext uri="{BB962C8B-B14F-4D97-AF65-F5344CB8AC3E}">
        <p14:creationId xmlns:p14="http://schemas.microsoft.com/office/powerpoint/2010/main" val="2623152564"/>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24" name="Rectangle 3">
            <a:extLst>
              <a:ext uri="{FF2B5EF4-FFF2-40B4-BE49-F238E27FC236}">
                <a16:creationId xmlns:a16="http://schemas.microsoft.com/office/drawing/2014/main" id="{2ED371C7-135B-4CA5-9A54-FA7BF0B3ECB7}"/>
              </a:ext>
            </a:extLst>
          </p:cNvPr>
          <p:cNvSpPr>
            <a:spLocks noGrp="1" noChangeArrowheads="1"/>
          </p:cNvSpPr>
          <p:nvPr>
            <p:ph idx="1"/>
          </p:nvPr>
        </p:nvSpPr>
        <p:spPr>
          <a:xfrm>
            <a:off x="1752600" y="1600200"/>
            <a:ext cx="6934200" cy="4525963"/>
          </a:xfrm>
        </p:spPr>
        <p:txBody>
          <a:bodyPr/>
          <a:lstStyle/>
          <a:p>
            <a:pPr>
              <a:lnSpc>
                <a:spcPct val="90000"/>
              </a:lnSpc>
            </a:pPr>
            <a:r>
              <a:rPr lang="en-US" sz="2800" dirty="0" smtClean="0">
                <a:solidFill>
                  <a:schemeClr val="bg1">
                    <a:lumMod val="75000"/>
                  </a:schemeClr>
                </a:solidFill>
              </a:rPr>
              <a:t>What </a:t>
            </a:r>
            <a:r>
              <a:rPr lang="en-US" sz="2800" dirty="0">
                <a:solidFill>
                  <a:schemeClr val="bg1">
                    <a:lumMod val="75000"/>
                  </a:schemeClr>
                </a:solidFill>
              </a:rPr>
              <a:t>is this course about?</a:t>
            </a:r>
          </a:p>
          <a:p>
            <a:pPr>
              <a:lnSpc>
                <a:spcPct val="90000"/>
              </a:lnSpc>
            </a:pPr>
            <a:r>
              <a:rPr lang="en-US" sz="2800" b="1" dirty="0"/>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26" name="TextBox 25">
            <a:extLst>
              <a:ext uri="{FF2B5EF4-FFF2-40B4-BE49-F238E27FC236}">
                <a16:creationId xmlns:a16="http://schemas.microsoft.com/office/drawing/2014/main" id="{91790973-9490-4677-95EC-E10C5055CFEA}"/>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27" name="TextBox 26">
            <a:hlinkClick r:id="rId3" action="ppaction://hlinksldjump"/>
            <a:extLst>
              <a:ext uri="{FF2B5EF4-FFF2-40B4-BE49-F238E27FC236}">
                <a16:creationId xmlns:a16="http://schemas.microsoft.com/office/drawing/2014/main" id="{8DE28956-A002-4A9C-BAE7-5623CCC5F8C0}"/>
              </a:ext>
            </a:extLst>
          </p:cNvPr>
          <p:cNvSpPr txBox="1"/>
          <p:nvPr/>
        </p:nvSpPr>
        <p:spPr>
          <a:xfrm>
            <a:off x="561972"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28" name="Picture 27">
            <a:hlinkClick r:id="rId4" action="ppaction://hlinksldjump"/>
            <a:extLst>
              <a:ext uri="{FF2B5EF4-FFF2-40B4-BE49-F238E27FC236}">
                <a16:creationId xmlns:a16="http://schemas.microsoft.com/office/drawing/2014/main" id="{E9AEEE47-2D5A-435B-A941-72FBD08211B4}"/>
              </a:ext>
            </a:extLst>
          </p:cNvPr>
          <p:cNvPicPr>
            <a:picLocks noChangeAspect="1"/>
          </p:cNvPicPr>
          <p:nvPr/>
        </p:nvPicPr>
        <p:blipFill>
          <a:blip r:embed="rId5"/>
          <a:stretch>
            <a:fillRect/>
          </a:stretch>
        </p:blipFill>
        <p:spPr>
          <a:xfrm>
            <a:off x="914400" y="1987925"/>
            <a:ext cx="942972" cy="504573"/>
          </a:xfrm>
          <a:prstGeom prst="rect">
            <a:avLst/>
          </a:prstGeom>
        </p:spPr>
      </p:pic>
      <p:pic>
        <p:nvPicPr>
          <p:cNvPr id="29" name="Picture 28">
            <a:hlinkClick r:id="rId6" action="ppaction://hlinksldjump"/>
            <a:extLst>
              <a:ext uri="{FF2B5EF4-FFF2-40B4-BE49-F238E27FC236}">
                <a16:creationId xmlns:a16="http://schemas.microsoft.com/office/drawing/2014/main" id="{50638749-617D-46B0-BE14-6B95CED6FFC5}"/>
              </a:ext>
            </a:extLst>
          </p:cNvPr>
          <p:cNvPicPr>
            <a:picLocks noChangeAspect="1"/>
          </p:cNvPicPr>
          <p:nvPr/>
        </p:nvPicPr>
        <p:blipFill>
          <a:blip r:embed="rId7"/>
          <a:stretch>
            <a:fillRect/>
          </a:stretch>
        </p:blipFill>
        <p:spPr>
          <a:xfrm>
            <a:off x="304800" y="2579132"/>
            <a:ext cx="1552573" cy="268976"/>
          </a:xfrm>
          <a:prstGeom prst="rect">
            <a:avLst/>
          </a:prstGeom>
        </p:spPr>
      </p:pic>
      <p:pic>
        <p:nvPicPr>
          <p:cNvPr id="30" name="Picture 4" descr="Slide 8">
            <a:hlinkClick r:id="rId8" action="ppaction://hlinksldjump"/>
            <a:extLst>
              <a:ext uri="{FF2B5EF4-FFF2-40B4-BE49-F238E27FC236}">
                <a16:creationId xmlns:a16="http://schemas.microsoft.com/office/drawing/2014/main" id="{D93BB359-728F-4DD1-B2EE-8646FC183F9E}"/>
              </a:ext>
            </a:extLst>
          </p:cNvPr>
          <p:cNvPicPr>
            <a:picLocks noChangeAspect="1" noChangeArrowheads="1"/>
          </p:cNvPicPr>
          <p:nvPr/>
        </p:nvPicPr>
        <p:blipFill>
          <a:blip r:embed="rId9" cstate="print"/>
          <a:srcRect/>
          <a:stretch>
            <a:fillRect/>
          </a:stretch>
        </p:blipFill>
        <p:spPr bwMode="auto">
          <a:xfrm>
            <a:off x="1295400" y="2960132"/>
            <a:ext cx="585786" cy="440501"/>
          </a:xfrm>
          <a:prstGeom prst="rect">
            <a:avLst/>
          </a:prstGeom>
          <a:noFill/>
        </p:spPr>
      </p:pic>
      <p:pic>
        <p:nvPicPr>
          <p:cNvPr id="31" name="Picture 4" descr="https://lh3.googleusercontent.com/-IitBE7Hn8Zs/VGal6xvxBtI/AAAAAAACoWk/MtGRr0XgXlk/s1024-Ic42/DSC03035.JPG">
            <a:hlinkClick r:id="rId10" action="ppaction://hlinksldjump"/>
            <a:extLst>
              <a:ext uri="{FF2B5EF4-FFF2-40B4-BE49-F238E27FC236}">
                <a16:creationId xmlns:a16="http://schemas.microsoft.com/office/drawing/2014/main" id="{CB3078FA-4A7F-42FE-953A-720DB1B9C4B3}"/>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32" name="Text Box 4">
            <a:hlinkClick r:id="rId12" action="ppaction://hlinksldjump"/>
            <a:extLst>
              <a:ext uri="{FF2B5EF4-FFF2-40B4-BE49-F238E27FC236}">
                <a16:creationId xmlns:a16="http://schemas.microsoft.com/office/drawing/2014/main" id="{185C96FA-0DDB-44D1-BC74-6B28940E8B43}"/>
              </a:ext>
            </a:extLst>
          </p:cNvPr>
          <p:cNvSpPr txBox="1">
            <a:spLocks noChangeArrowheads="1"/>
          </p:cNvSpPr>
          <p:nvPr/>
        </p:nvSpPr>
        <p:spPr bwMode="auto">
          <a:xfrm>
            <a:off x="1016814"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33" name="TextBox 32">
            <a:hlinkClick r:id="rId13" action="ppaction://hlinksldjump"/>
            <a:extLst>
              <a:ext uri="{FF2B5EF4-FFF2-40B4-BE49-F238E27FC236}">
                <a16:creationId xmlns:a16="http://schemas.microsoft.com/office/drawing/2014/main" id="{B24D401F-6285-4B86-8F3A-FB0ED9A5A21B}"/>
              </a:ext>
            </a:extLst>
          </p:cNvPr>
          <p:cNvSpPr txBox="1"/>
          <p:nvPr/>
        </p:nvSpPr>
        <p:spPr>
          <a:xfrm>
            <a:off x="976738"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34" name="Picture 2" descr="Image result for kaboom">
            <a:hlinkClick r:id="rId14" action="ppaction://hlinksldjump"/>
            <a:extLst>
              <a:ext uri="{FF2B5EF4-FFF2-40B4-BE49-F238E27FC236}">
                <a16:creationId xmlns:a16="http://schemas.microsoft.com/office/drawing/2014/main" id="{C665F4AC-B9E8-4411-B4C8-2E9226C81A18}"/>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http://2.bp.blogspot.com/-G6EUTupmYoo/T8tXQ-NLUCI/AAAAAAAArXw/DCFNgkAxOHA/s1600/edge+of+knowledge.jpg">
            <a:hlinkClick r:id="rId16" action="ppaction://hlinksldjump"/>
            <a:extLst>
              <a:ext uri="{FF2B5EF4-FFF2-40B4-BE49-F238E27FC236}">
                <a16:creationId xmlns:a16="http://schemas.microsoft.com/office/drawing/2014/main" id="{2FB85689-D625-4AB8-9B25-A240C15E1E2D}"/>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650175"/>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r>
              <a:rPr lang="en-US"/>
              <a:t>Course Organization</a:t>
            </a:r>
          </a:p>
        </p:txBody>
      </p:sp>
      <p:sp>
        <p:nvSpPr>
          <p:cNvPr id="56323" name="Rectangle 3"/>
          <p:cNvSpPr>
            <a:spLocks noGrp="1" noChangeArrowheads="1"/>
          </p:cNvSpPr>
          <p:nvPr>
            <p:ph idx="1"/>
          </p:nvPr>
        </p:nvSpPr>
        <p:spPr/>
        <p:txBody>
          <a:bodyPr/>
          <a:lstStyle/>
          <a:p>
            <a:r>
              <a:rPr lang="en-US" sz="2700" dirty="0"/>
              <a:t>CEE </a:t>
            </a:r>
            <a:r>
              <a:rPr lang="en-US" sz="2700" dirty="0" smtClean="0"/>
              <a:t>4520 </a:t>
            </a:r>
            <a:r>
              <a:rPr lang="en-US" sz="2700" dirty="0"/>
              <a:t>wiki </a:t>
            </a:r>
            <a:r>
              <a:rPr lang="en-US" sz="2700" dirty="0" smtClean="0"/>
              <a:t>on </a:t>
            </a:r>
            <a:r>
              <a:rPr lang="en-US" sz="2700" dirty="0" err="1"/>
              <a:t>github</a:t>
            </a:r>
            <a:r>
              <a:rPr lang="en-US" sz="2700" dirty="0"/>
              <a:t>: home to everything</a:t>
            </a:r>
          </a:p>
          <a:p>
            <a:pPr lvl="1"/>
            <a:r>
              <a:rPr lang="en-US" sz="2200" dirty="0">
                <a:hlinkClick r:id="rId3"/>
              </a:rPr>
              <a:t>https://</a:t>
            </a:r>
            <a:r>
              <a:rPr lang="en-US" sz="2200" dirty="0" smtClean="0">
                <a:hlinkClick r:id="rId3"/>
              </a:rPr>
              <a:t>github.com/AguaClara/CEE4520/wiki</a:t>
            </a:r>
            <a:endParaRPr lang="en-US" sz="2200" dirty="0" smtClean="0"/>
          </a:p>
          <a:p>
            <a:r>
              <a:rPr lang="en-US" sz="2700" dirty="0" smtClean="0"/>
              <a:t>Design </a:t>
            </a:r>
            <a:r>
              <a:rPr lang="en-US" sz="2700" dirty="0"/>
              <a:t>Challenges (in teams – except for tutorial!)</a:t>
            </a:r>
          </a:p>
          <a:p>
            <a:r>
              <a:rPr lang="en-US" sz="2700" dirty="0"/>
              <a:t>?? Quizzes, 2 Exams (computer based using Python</a:t>
            </a:r>
            <a:r>
              <a:rPr lang="en-US" sz="2700" dirty="0" smtClean="0"/>
              <a:t>),  </a:t>
            </a:r>
            <a:r>
              <a:rPr lang="en-US" sz="2700" dirty="0"/>
              <a:t>1 Final Project</a:t>
            </a:r>
          </a:p>
          <a:p>
            <a:r>
              <a:rPr lang="en-US" sz="2700" dirty="0"/>
              <a:t>Software skills for designing sustainable infrastructure</a:t>
            </a:r>
          </a:p>
          <a:p>
            <a:pPr lvl="1"/>
            <a:r>
              <a:rPr lang="en-US" sz="2200" dirty="0"/>
              <a:t>We will provide opportunities for you to become an expert in design using open source software</a:t>
            </a:r>
          </a:p>
        </p:txBody>
      </p:sp>
    </p:spTree>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1_AguaClara the road">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lg" len="med"/>
          <a:tailEnd type="none" w="lg" len="med"/>
        </a:ln>
        <a:effectLst/>
      </a:spPr>
      <a:bodyPr vert="horz" wrap="none" lIns="91440" tIns="45720" rIns="91440" bIns="45720" numCol="1" anchor="ctr"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Century Gothic" pitchFamily="34" charset="0"/>
            <a:cs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lg" len="med"/>
          <a:tailEnd type="none" w="lg" len="med"/>
        </a:ln>
        <a:effectLst/>
      </a:spPr>
      <a:bodyPr vert="horz" wrap="none" lIns="91440" tIns="45720" rIns="91440" bIns="45720" numCol="1" anchor="ctr"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Century Gothic" pitchFamily="34" charset="0"/>
            <a:cs typeface="Arial" charset="0"/>
          </a:defRPr>
        </a:defPPr>
      </a:lstStyle>
    </a:ln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AguaClara">
  <a:themeElements>
    <a:clrScheme name="classroom">
      <a:dk1>
        <a:srgbClr val="000000"/>
      </a:dk1>
      <a:lt1>
        <a:srgbClr val="FFFFFF"/>
      </a:lt1>
      <a:dk2>
        <a:srgbClr val="00005A"/>
      </a:dk2>
      <a:lt2>
        <a:srgbClr val="FFFFF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latin typeface="+mn-lt"/>
          </a:defRPr>
        </a:defPPr>
      </a:lstStyle>
    </a:tx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AguaClara">
  <a:themeElements>
    <a:clrScheme name="classroom">
      <a:dk1>
        <a:srgbClr val="000000"/>
      </a:dk1>
      <a:lt1>
        <a:srgbClr val="FFFFFF"/>
      </a:lt1>
      <a:dk2>
        <a:srgbClr val="00005A"/>
      </a:dk2>
      <a:lt2>
        <a:srgbClr val="FFFFF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latin typeface="+mn-lt"/>
          </a:defRPr>
        </a:defPPr>
      </a:lstStyle>
    </a:tx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AguaClara">
  <a:themeElements>
    <a:clrScheme name="classroom">
      <a:dk1>
        <a:srgbClr val="000000"/>
      </a:dk1>
      <a:lt1>
        <a:srgbClr val="FFFFFF"/>
      </a:lt1>
      <a:dk2>
        <a:srgbClr val="00005A"/>
      </a:dk2>
      <a:lt2>
        <a:srgbClr val="FFFFF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latin typeface="+mn-lt"/>
          </a:defRPr>
        </a:defPPr>
      </a:lstStyle>
    </a:tx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AguaClara">
  <a:themeElements>
    <a:clrScheme name="classroom">
      <a:dk1>
        <a:srgbClr val="000000"/>
      </a:dk1>
      <a:lt1>
        <a:srgbClr val="FFFFFF"/>
      </a:lt1>
      <a:dk2>
        <a:srgbClr val="00005A"/>
      </a:dk2>
      <a:lt2>
        <a:srgbClr val="FFFFF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latin typeface="+mn-lt"/>
          </a:defRPr>
        </a:defPPr>
      </a:lstStyle>
    </a:tx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AguaClara the road</Template>
  <TotalTime>6039</TotalTime>
  <Words>2331</Words>
  <Application>Microsoft Office PowerPoint</Application>
  <PresentationFormat>On-screen Show (4:3)</PresentationFormat>
  <Paragraphs>400</Paragraphs>
  <Slides>40</Slides>
  <Notes>32</Notes>
  <HiddenSlides>0</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40</vt:i4>
      </vt:variant>
    </vt:vector>
  </HeadingPairs>
  <TitlesOfParts>
    <vt:vector size="52" baseType="lpstr">
      <vt:lpstr>Candara</vt:lpstr>
      <vt:lpstr>Arial</vt:lpstr>
      <vt:lpstr>Wingdings</vt:lpstr>
      <vt:lpstr>Times New Roman</vt:lpstr>
      <vt:lpstr>Calibri</vt:lpstr>
      <vt:lpstr>Century Gothic</vt:lpstr>
      <vt:lpstr>1_AguaClara the road</vt:lpstr>
      <vt:lpstr>AguaClara</vt:lpstr>
      <vt:lpstr>1_AguaClara</vt:lpstr>
      <vt:lpstr>2_AguaClara</vt:lpstr>
      <vt:lpstr>3_AguaClara</vt:lpstr>
      <vt:lpstr>Lecture 4540 2016</vt:lpstr>
      <vt:lpstr>Sustainable Safe Water on Tap CEE 4520</vt:lpstr>
      <vt:lpstr>Overview</vt:lpstr>
      <vt:lpstr>Overview</vt:lpstr>
      <vt:lpstr>What is this course about?</vt:lpstr>
      <vt:lpstr>What is this course about?</vt:lpstr>
      <vt:lpstr>Course prerequisites</vt:lpstr>
      <vt:lpstr>Curriculum Model:  AguaClara RIDE</vt:lpstr>
      <vt:lpstr>Overview</vt:lpstr>
      <vt:lpstr>Course Organization</vt:lpstr>
      <vt:lpstr>Design Challenges</vt:lpstr>
      <vt:lpstr>First Assignment</vt:lpstr>
      <vt:lpstr>Overview</vt:lpstr>
      <vt:lpstr>Introductions: Name that Student</vt:lpstr>
      <vt:lpstr>Overview</vt:lpstr>
      <vt:lpstr>Why am I teaching this course?</vt:lpstr>
      <vt:lpstr>Mesa Grande: Waiting for water</vt:lpstr>
      <vt:lpstr>Water in Colomoncagua</vt:lpstr>
      <vt:lpstr>PowerPoint Presentation</vt:lpstr>
      <vt:lpstr>PowerPoint Presentation</vt:lpstr>
      <vt:lpstr>PowerPoint Presentation</vt:lpstr>
      <vt:lpstr>Overview</vt:lpstr>
      <vt:lpstr>You should be taking a course in business or information technology</vt:lpstr>
      <vt:lpstr>Uneven Knowledge Space</vt:lpstr>
      <vt:lpstr>A Search for Truth that Matters </vt:lpstr>
      <vt:lpstr>Learning in a collaborative environment (Team assignments)</vt:lpstr>
      <vt:lpstr>Overview</vt:lpstr>
      <vt:lpstr>Groupthink</vt:lpstr>
      <vt:lpstr>Some Solutions to Groupthink</vt:lpstr>
      <vt:lpstr>How might Environmental Engineers fall into the trap of groupthink?</vt:lpstr>
      <vt:lpstr>Overview</vt:lpstr>
      <vt:lpstr>Role of Myth in Environmental Engineering</vt:lpstr>
      <vt:lpstr>Historic Examples of Myth</vt:lpstr>
      <vt:lpstr>Expose the Myth</vt:lpstr>
      <vt:lpstr>Overview</vt:lpstr>
      <vt:lpstr>The Challenge: Sustainable Municipal Drinking Water Supplies</vt:lpstr>
      <vt:lpstr>Opportunities</vt:lpstr>
      <vt:lpstr>PowerPoint Presentation</vt:lpstr>
      <vt:lpstr>It is a short walk…</vt:lpstr>
      <vt:lpstr>Introduction</vt:lpstr>
      <vt:lpstr>What are extras?</vt:lpstr>
    </vt:vector>
  </TitlesOfParts>
  <Company>Cornell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CEE 4540: Sustainable Small-Scale Water Supplies</dc:title>
  <dc:creator>Monroe Weber-Shirk</dc:creator>
  <cp:lastModifiedBy>Monroe Weber-Shirk</cp:lastModifiedBy>
  <cp:revision>255</cp:revision>
  <dcterms:created xsi:type="dcterms:W3CDTF">2008-08-26T14:48:34Z</dcterms:created>
  <dcterms:modified xsi:type="dcterms:W3CDTF">2019-01-22T16:16:51Z</dcterms:modified>
</cp:coreProperties>
</file>

<file path=docProps/thumbnail.jpeg>
</file>